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</p:sldMasterIdLst>
  <p:notesMasterIdLst>
    <p:notesMasterId r:id="rId3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81" r:id="rId10"/>
    <p:sldId id="28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83" r:id="rId23"/>
    <p:sldId id="275" r:id="rId24"/>
    <p:sldId id="276" r:id="rId25"/>
    <p:sldId id="277" r:id="rId26"/>
    <p:sldId id="278" r:id="rId27"/>
    <p:sldId id="279" r:id="rId28"/>
    <p:sldId id="280" r:id="rId29"/>
  </p:sldIdLst>
  <p:sldSz cx="9144000" cy="5143500" type="screen16x9"/>
  <p:notesSz cx="6858000" cy="9144000"/>
  <p:embeddedFontLst>
    <p:embeddedFont>
      <p:font typeface="Google Sans Medium" panose="020B0604020202020204" charset="0"/>
      <p:regular r:id="rId31"/>
      <p:bold r:id="rId32"/>
      <p:italic r:id="rId33"/>
      <p:boldItalic r:id="rId34"/>
    </p:embeddedFont>
    <p:embeddedFont>
      <p:font typeface="Open Sans" panose="020B0606030504020204" pitchFamily="34" charset="0"/>
      <p:regular r:id="rId35"/>
      <p:bold r:id="rId36"/>
      <p:italic r:id="rId37"/>
      <p:boldItalic r:id="rId38"/>
    </p:embeddedFont>
    <p:embeddedFont>
      <p:font typeface="Open Sans SemiBold" panose="020B0706030804020204" pitchFamily="3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D6C2"/>
    <a:srgbClr val="5F40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7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9.fntdata"/><Relationship Id="rId21" Type="http://schemas.openxmlformats.org/officeDocument/2006/relationships/slide" Target="slides/slide19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ced80ebc1c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ced80ebc1c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cd03e5b752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cd03e5b752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ced80ebc1c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ced80ebc1c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cd03e5b752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cd03e5b752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ced80ebc1c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ced80ebc1c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ed80ebc1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ed80ebc1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d800de29cc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d800de29cc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cd03e5b752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cd03e5b752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d800de29cc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d800de29cc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d800de29cc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d800de29cc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800de29c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800de29c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d12f718f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d12f718f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d12f718f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d12f718f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07816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cd03e5b752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cd03e5b752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cd03e5b752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cd03e5b752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cd03e5b752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cd03e5b752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cd03e5b752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cd03e5b752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cd03e5b752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cd03e5b752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ced80ebc1c_1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ced80ebc1c_1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ed80ebc1c_12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ed80ebc1c_12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ed80ebc1c_12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ed80ebc1c_12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d03e5b752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d03e5b752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cd03e5b75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cd03e5b75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d03e5b752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d03e5b752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ed80ebc1c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ced80ebc1c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7558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ed80ebc1c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ced80ebc1c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807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1" name="Google Shape;51;p1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2" name="Google Shape;5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">
  <p:cSld name="BLANK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2">
  <p:cSld name="BLANK_1_2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 2">
  <p:cSld name="BLANK_1_2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63" name="Google Shape;63;p1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 2">
  <p:cSld name="BLANK_1_2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67" name="Google Shape;67;p16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" name="Google Shape;6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">
  <p:cSld name="BLANK_1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71" name="Google Shape;71;p1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">
  <p:cSld name="BLANK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75" name="Google Shape;75;p1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6" name="Google Shape;7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y">
  <p:cSld name="BLANK_1_1_1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79" name="Google Shape;79;p19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" name="Google Shape;8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9" name="Google Shape;10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3" name="Google Shape;113;p2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4" name="Google Shape;114;p2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18" name="Google Shape;118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1" name="Google Shape;121;p3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2" name="Google Shape;122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1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5" name="Google Shape;125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">
  <p:cSld name="BLANK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8" name="Google Shape;12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2">
  <p:cSld name="BLANK_1_2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3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 2">
  <p:cSld name="BLANK_1_2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4" name="Google Shape;134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 2">
  <p:cSld name="BLANK_1_2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">
  <p:cSld name="BLANK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6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0" name="Google Shape;140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">
  <p:cSld name="BLANK_1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" name="Google Shape;143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y">
  <p:cSld name="BLANK_1_1_1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6" name="Google Shape;146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84" name="Google Shape;84;p20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8421698" y="4841325"/>
            <a:ext cx="464876" cy="15299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design/6lvyqlduaXmGu1iaAiPoEv/bikcraft-wireframe?node-id=328-454&amp;t=z5ePbSkBpkqieLkC-1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proto/6lvyqlduaXmGu1iaAiPoEv/bikcraft-wireframe?node-id=412-80&amp;node-type=frame&amp;t=ZpHKkbeRKpmW7Pol-1&amp;scaling=contain&amp;content-scaling=fixed&amp;page-id=0%3A1&amp;starting-point-node-id=412%3A80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0"/>
          <p:cNvSpPr txBox="1"/>
          <p:nvPr/>
        </p:nvSpPr>
        <p:spPr>
          <a:xfrm>
            <a:off x="517650" y="1501304"/>
            <a:ext cx="7904025" cy="116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Aplicativo de vendas e entregas para uma padaria</a:t>
            </a:r>
            <a:endParaRPr sz="3200" dirty="0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54" name="Google Shape;154;p40"/>
          <p:cNvSpPr txBox="1"/>
          <p:nvPr/>
        </p:nvSpPr>
        <p:spPr>
          <a:xfrm>
            <a:off x="517675" y="2769663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Kevin Willian da Silva Duran</a:t>
            </a:r>
            <a:endParaRPr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55" name="Google Shape;155;p40"/>
          <p:cNvCxnSpPr/>
          <p:nvPr/>
        </p:nvCxnSpPr>
        <p:spPr>
          <a:xfrm rot="10800000">
            <a:off x="517650" y="2670825"/>
            <a:ext cx="58080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6" name="Google Shape;15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8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Mapa de Jornada do Usuário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8" name="Google Shape;238;p48"/>
          <p:cNvSpPr txBox="1"/>
          <p:nvPr/>
        </p:nvSpPr>
        <p:spPr>
          <a:xfrm>
            <a:off x="6011725" y="2294700"/>
            <a:ext cx="1332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Image of user journey map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9" name="Google Shape;239;p48"/>
          <p:cNvSpPr txBox="1"/>
          <p:nvPr/>
        </p:nvSpPr>
        <p:spPr>
          <a:xfrm>
            <a:off x="249425" y="1522550"/>
            <a:ext cx="2536552" cy="2446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 aplicativo tem uma Jornada do Usuário comum de nosso dia a dia. Porém, a questão do sentimento e melhorias foi ótima para criar uma </a:t>
            </a:r>
            <a:r>
              <a:rPr lang="en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empatia</a:t>
            </a: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com o usuário.</a:t>
            </a:r>
            <a:endParaRPr dirty="0"/>
          </a:p>
        </p:txBody>
      </p:sp>
      <p:pic>
        <p:nvPicPr>
          <p:cNvPr id="3" name="Imagem 2" descr="Tabela&#10;&#10;Descrição gerada automaticamente">
            <a:extLst>
              <a:ext uri="{FF2B5EF4-FFF2-40B4-BE49-F238E27FC236}">
                <a16:creationId xmlns:a16="http://schemas.microsoft.com/office/drawing/2014/main" id="{FEBE0E42-4288-AF8E-6EEB-5CE18F372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5976" y="1048841"/>
            <a:ext cx="6108600" cy="343608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9900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9"/>
          <p:cNvSpPr txBox="1"/>
          <p:nvPr/>
        </p:nvSpPr>
        <p:spPr>
          <a:xfrm>
            <a:off x="3721275" y="1886850"/>
            <a:ext cx="63021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pt-BR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Wireframes</a:t>
            </a:r>
            <a:r>
              <a:rPr lang="pt-B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de papel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pt-BR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Wireframes</a:t>
            </a:r>
            <a:r>
              <a:rPr lang="pt-B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digitais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pt-B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Protótipos de baixa fidelidade (</a:t>
            </a:r>
            <a:r>
              <a:rPr lang="pt-BR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lo-fi</a:t>
            </a:r>
            <a:r>
              <a:rPr lang="pt-B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pt-B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Estudos de usabilidade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5" name="Google Shape;245;p49"/>
          <p:cNvSpPr txBox="1"/>
          <p:nvPr/>
        </p:nvSpPr>
        <p:spPr>
          <a:xfrm>
            <a:off x="-468875" y="2082300"/>
            <a:ext cx="37044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Começando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 projeto - design</a:t>
            </a:r>
            <a:endParaRPr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46" name="Google Shape;246;p49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0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Wireframes de papel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3" name="Google Shape;253;p50"/>
          <p:cNvSpPr txBox="1"/>
          <p:nvPr/>
        </p:nvSpPr>
        <p:spPr>
          <a:xfrm>
            <a:off x="517675" y="1522550"/>
            <a:ext cx="2421300" cy="2366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Wireframe final contendo as principais tela do aplicativo: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05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Home (produtos)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05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Dentro do Produto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05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Escolher entrega/retirada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05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Escolher método de pagamento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sz="105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Revisar pedido</a:t>
            </a:r>
          </a:p>
        </p:txBody>
      </p:sp>
      <p:pic>
        <p:nvPicPr>
          <p:cNvPr id="4" name="Imagem 3" descr="Lousa branca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31A10A54-CA5B-03EC-2698-5D1FBBF7A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746" y="1298732"/>
            <a:ext cx="5422829" cy="304885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1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Wireframes digitais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51"/>
          <p:cNvSpPr txBox="1"/>
          <p:nvPr/>
        </p:nvSpPr>
        <p:spPr>
          <a:xfrm>
            <a:off x="193041" y="1522550"/>
            <a:ext cx="2499360" cy="2446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 processo de passar os wireframes do papel para o digital foi bem interessante e desafiador, pois tentei aproximar o design à um protótipo de baixa fidelidade.</a:t>
            </a:r>
            <a:endParaRPr dirty="0"/>
          </a:p>
        </p:txBody>
      </p:sp>
      <p:pic>
        <p:nvPicPr>
          <p:cNvPr id="4" name="Imagem 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68AE626C-48E6-D66B-BEAF-4054DB3C5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7059" y="1194111"/>
            <a:ext cx="6246941" cy="275527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98F03AB-4431-0018-9251-CED2059FE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8766" y="1068290"/>
            <a:ext cx="1560326" cy="3294379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D1550AD-16A6-8F22-45FA-FE4DD1A2B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849" y="1078450"/>
            <a:ext cx="1560326" cy="3294379"/>
          </a:xfrm>
          <a:prstGeom prst="rect">
            <a:avLst/>
          </a:prstGeom>
        </p:spPr>
      </p:pic>
      <p:pic>
        <p:nvPicPr>
          <p:cNvPr id="3" name="Imagem 2" descr="Interface gráfica do usuário, Aplicativo, Site&#10;&#10;Descrição gerada automaticamente">
            <a:extLst>
              <a:ext uri="{FF2B5EF4-FFF2-40B4-BE49-F238E27FC236}">
                <a16:creationId xmlns:a16="http://schemas.microsoft.com/office/drawing/2014/main" id="{9E4B7B93-3ECE-A3ED-A0AB-AD13A2D855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2712" y="461470"/>
            <a:ext cx="2111425" cy="4457938"/>
          </a:xfrm>
          <a:prstGeom prst="rect">
            <a:avLst/>
          </a:prstGeom>
        </p:spPr>
      </p:pic>
      <p:sp>
        <p:nvSpPr>
          <p:cNvPr id="271" name="Google Shape;271;p52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Wireframes</a:t>
            </a:r>
            <a:r>
              <a:rPr lang="pt-BR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digitais</a:t>
            </a:r>
          </a:p>
        </p:txBody>
      </p:sp>
      <p:sp>
        <p:nvSpPr>
          <p:cNvPr id="272" name="Google Shape;272;p52"/>
          <p:cNvSpPr txBox="1"/>
          <p:nvPr/>
        </p:nvSpPr>
        <p:spPr>
          <a:xfrm>
            <a:off x="341972" y="1208725"/>
            <a:ext cx="2704952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 auditoria competitiva me ajudou muito a entender quais funcionalidades são essenciais em um aplicativo para padaria. Além disso, entender o que faltava no produto dos “concorrentes” me ajudou a projetar um aplicativo que atenda o usuário final.</a:t>
            </a:r>
            <a:endParaRPr dirty="0"/>
          </a:p>
        </p:txBody>
      </p:sp>
      <p:cxnSp>
        <p:nvCxnSpPr>
          <p:cNvPr id="274" name="Google Shape;274;p52"/>
          <p:cNvCxnSpPr/>
          <p:nvPr/>
        </p:nvCxnSpPr>
        <p:spPr>
          <a:xfrm>
            <a:off x="4419479" y="1797614"/>
            <a:ext cx="918900" cy="0"/>
          </a:xfrm>
          <a:prstGeom prst="straightConnector1">
            <a:avLst/>
          </a:prstGeom>
          <a:noFill/>
          <a:ln w="19050" cap="flat" cmpd="sng">
            <a:solidFill>
              <a:srgbClr val="FBBC0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5" name="Google Shape;275;p52"/>
          <p:cNvSpPr txBox="1"/>
          <p:nvPr/>
        </p:nvSpPr>
        <p:spPr>
          <a:xfrm>
            <a:off x="3046924" y="1208725"/>
            <a:ext cx="1560326" cy="95407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Possibilidade de filtro de produtos, buscando praticidade e agilidade na busca de itens desejados.</a:t>
            </a:r>
            <a:endParaRPr sz="10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6" name="Google Shape;276;p52"/>
          <p:cNvCxnSpPr/>
          <p:nvPr/>
        </p:nvCxnSpPr>
        <p:spPr>
          <a:xfrm rot="10800000">
            <a:off x="7064141" y="2353516"/>
            <a:ext cx="918000" cy="0"/>
          </a:xfrm>
          <a:prstGeom prst="straightConnector1">
            <a:avLst/>
          </a:prstGeom>
          <a:noFill/>
          <a:ln w="19050" cap="flat" cmpd="sng">
            <a:solidFill>
              <a:srgbClr val="FBBC0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8" name="Google Shape;278;p52"/>
          <p:cNvSpPr txBox="1"/>
          <p:nvPr/>
        </p:nvSpPr>
        <p:spPr>
          <a:xfrm>
            <a:off x="7889599" y="2184254"/>
            <a:ext cx="1100400" cy="80018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Produtos mais vendidos separados por categoria.</a:t>
            </a:r>
            <a:endParaRPr sz="10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3"/>
          <p:cNvSpPr txBox="1"/>
          <p:nvPr/>
        </p:nvSpPr>
        <p:spPr>
          <a:xfrm>
            <a:off x="532875" y="301325"/>
            <a:ext cx="6701045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Protótipos de baixa fidelidade (</a:t>
            </a:r>
            <a:r>
              <a:rPr lang="pt-BR" sz="2400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lo-fi</a:t>
            </a:r>
            <a:r>
              <a:rPr lang="pt-BR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</a:p>
        </p:txBody>
      </p:sp>
      <p:sp>
        <p:nvSpPr>
          <p:cNvPr id="285" name="Google Shape;285;p53"/>
          <p:cNvSpPr txBox="1"/>
          <p:nvPr/>
        </p:nvSpPr>
        <p:spPr>
          <a:xfrm>
            <a:off x="6011725" y="2110050"/>
            <a:ext cx="1332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Screenshot of prototype with connections or prototype GIF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6" name="Google Shape;286;p53"/>
          <p:cNvSpPr txBox="1"/>
          <p:nvPr/>
        </p:nvSpPr>
        <p:spPr>
          <a:xfrm>
            <a:off x="249425" y="1793800"/>
            <a:ext cx="3042416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Link protótipo </a:t>
            </a:r>
            <a:r>
              <a:rPr lang="pt-BR" b="1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lo-fi</a:t>
            </a:r>
            <a:r>
              <a:rPr lang="pt-BR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 no </a:t>
            </a:r>
            <a:r>
              <a:rPr lang="pt-BR" b="1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Figma</a:t>
            </a:r>
            <a:r>
              <a:rPr lang="pt-BR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https://www.figma.com/design/6lvyqlduaXmGu1iaAiPoEv/bikcraft-wireframe?node-id=328-454&amp;t=z5ePbSkBpkqieLkC-1</a:t>
            </a:r>
            <a:endParaRPr lang="pt-BR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10F503B-9D12-53E4-FE9C-79A5DB323E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2798" y="1103698"/>
            <a:ext cx="5461778" cy="312286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/>
          <p:nvPr/>
        </p:nvSpPr>
        <p:spPr>
          <a:xfrm>
            <a:off x="456675" y="2422774"/>
            <a:ext cx="8230650" cy="227257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54"/>
          <p:cNvSpPr txBox="1"/>
          <p:nvPr/>
        </p:nvSpPr>
        <p:spPr>
          <a:xfrm>
            <a:off x="517675" y="4481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Estudo de usabilidade: descobertas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2" name="Google Shape;292;p54"/>
          <p:cNvSpPr txBox="1"/>
          <p:nvPr/>
        </p:nvSpPr>
        <p:spPr>
          <a:xfrm>
            <a:off x="532875" y="1050575"/>
            <a:ext cx="7873500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Foi muito proveitoso fazer os estudo de usabilidade. É impressionante como em um aplicativo de padaria, as funcionalidades pareciam óbvias para alguns, mas não tão óbvias para outras. O famoso viés.</a:t>
            </a:r>
            <a:endParaRPr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3" name="Google Shape;293;p54"/>
          <p:cNvSpPr txBox="1"/>
          <p:nvPr/>
        </p:nvSpPr>
        <p:spPr>
          <a:xfrm>
            <a:off x="456675" y="2022575"/>
            <a:ext cx="333600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F29900"/>
                </a:solidFill>
                <a:latin typeface="Open Sans"/>
                <a:ea typeface="Open Sans"/>
                <a:cs typeface="Open Sans"/>
                <a:sym typeface="Open Sans"/>
              </a:rPr>
              <a:t>Descobertas com o estudo</a:t>
            </a:r>
            <a:endParaRPr b="1" dirty="0">
              <a:solidFill>
                <a:srgbClr val="F29900"/>
              </a:solidFill>
            </a:endParaRPr>
          </a:p>
        </p:txBody>
      </p:sp>
      <p:sp>
        <p:nvSpPr>
          <p:cNvPr id="295" name="Google Shape;295;p54"/>
          <p:cNvSpPr txBox="1"/>
          <p:nvPr/>
        </p:nvSpPr>
        <p:spPr>
          <a:xfrm>
            <a:off x="4984525" y="2568500"/>
            <a:ext cx="33360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Usuários gostaram de encontrar mais produtos na sacola</a:t>
            </a:r>
            <a:endParaRPr dirty="0"/>
          </a:p>
        </p:txBody>
      </p:sp>
      <p:sp>
        <p:nvSpPr>
          <p:cNvPr id="296" name="Google Shape;296;p54"/>
          <p:cNvSpPr/>
          <p:nvPr/>
        </p:nvSpPr>
        <p:spPr>
          <a:xfrm>
            <a:off x="4671550" y="2631198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4</a:t>
            </a:r>
            <a:endParaRPr dirty="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97" name="Google Shape;297;p54"/>
          <p:cNvSpPr txBox="1"/>
          <p:nvPr/>
        </p:nvSpPr>
        <p:spPr>
          <a:xfrm>
            <a:off x="4984525" y="3280099"/>
            <a:ext cx="3336000" cy="927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 ideia de um filtro foi ótima para os usuários que possuem pouco tempo e sabem o que vão comprar</a:t>
            </a:r>
            <a:endParaRPr dirty="0"/>
          </a:p>
        </p:txBody>
      </p:sp>
      <p:sp>
        <p:nvSpPr>
          <p:cNvPr id="298" name="Google Shape;298;p54"/>
          <p:cNvSpPr/>
          <p:nvPr/>
        </p:nvSpPr>
        <p:spPr>
          <a:xfrm>
            <a:off x="4671550" y="3342797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5</a:t>
            </a:r>
            <a:endParaRPr dirty="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03" name="Google Shape;303;p54"/>
          <p:cNvSpPr txBox="1"/>
          <p:nvPr/>
        </p:nvSpPr>
        <p:spPr>
          <a:xfrm>
            <a:off x="963300" y="2568500"/>
            <a:ext cx="33360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Editar o perfil não estava óbvio para todos os usuários</a:t>
            </a:r>
            <a:endParaRPr dirty="0"/>
          </a:p>
        </p:txBody>
      </p:sp>
      <p:sp>
        <p:nvSpPr>
          <p:cNvPr id="304" name="Google Shape;304;p54"/>
          <p:cNvSpPr/>
          <p:nvPr/>
        </p:nvSpPr>
        <p:spPr>
          <a:xfrm>
            <a:off x="650325" y="2631198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05" name="Google Shape;305;p54"/>
          <p:cNvSpPr txBox="1"/>
          <p:nvPr/>
        </p:nvSpPr>
        <p:spPr>
          <a:xfrm>
            <a:off x="963300" y="3198325"/>
            <a:ext cx="33360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 aplicativo é simples e intuitivo de usar em geral</a:t>
            </a:r>
            <a:endParaRPr dirty="0"/>
          </a:p>
        </p:txBody>
      </p:sp>
      <p:sp>
        <p:nvSpPr>
          <p:cNvPr id="306" name="Google Shape;306;p54"/>
          <p:cNvSpPr/>
          <p:nvPr/>
        </p:nvSpPr>
        <p:spPr>
          <a:xfrm>
            <a:off x="650325" y="3261023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07" name="Google Shape;307;p54"/>
          <p:cNvSpPr txBox="1"/>
          <p:nvPr/>
        </p:nvSpPr>
        <p:spPr>
          <a:xfrm>
            <a:off x="963300" y="3857886"/>
            <a:ext cx="376872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Falta de telas no protótipo lo-fi fizeram falta para alguns usuários</a:t>
            </a:r>
            <a:endParaRPr dirty="0"/>
          </a:p>
        </p:txBody>
      </p:sp>
      <p:sp>
        <p:nvSpPr>
          <p:cNvPr id="308" name="Google Shape;308;p54"/>
          <p:cNvSpPr/>
          <p:nvPr/>
        </p:nvSpPr>
        <p:spPr>
          <a:xfrm>
            <a:off x="650313" y="3920584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853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5"/>
          <p:cNvSpPr txBox="1"/>
          <p:nvPr/>
        </p:nvSpPr>
        <p:spPr>
          <a:xfrm>
            <a:off x="3721275" y="2048400"/>
            <a:ext cx="39900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pt-B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Protótipos de alta fidelidade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Acessibilidade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4" name="Google Shape;314;p55"/>
          <p:cNvSpPr txBox="1"/>
          <p:nvPr/>
        </p:nvSpPr>
        <p:spPr>
          <a:xfrm>
            <a:off x="921833" y="2082300"/>
            <a:ext cx="2313691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Refinando o projeto</a:t>
            </a:r>
            <a:endParaRPr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15" name="Google Shape;315;p55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6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 (Home)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1" name="Google Shape;321;p56"/>
          <p:cNvSpPr txBox="1"/>
          <p:nvPr/>
        </p:nvSpPr>
        <p:spPr>
          <a:xfrm>
            <a:off x="517675" y="1522550"/>
            <a:ext cx="422531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 tela principal teve mudanças, principalmente, em seu fluxo.</a:t>
            </a:r>
            <a:br>
              <a:rPr lang="pt-B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br>
              <a:rPr lang="pt-B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pt-B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No protótipo de alta fidelidade, com scroll, melhorias em prosseguir para tela produto e em todo seu fluxo, possibilitaram uma melhor resposta aos usuários do aplicativo.</a:t>
            </a:r>
            <a:endParaRPr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Imagem 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122EE240-721E-F3FA-496E-2C7F8452A3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839" y="710217"/>
            <a:ext cx="2686434" cy="390893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7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5" name="Google Shape;335;p57"/>
          <p:cNvSpPr/>
          <p:nvPr/>
        </p:nvSpPr>
        <p:spPr>
          <a:xfrm>
            <a:off x="3718563" y="1250000"/>
            <a:ext cx="1818900" cy="3174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57"/>
          <p:cNvSpPr/>
          <p:nvPr/>
        </p:nvSpPr>
        <p:spPr>
          <a:xfrm>
            <a:off x="6774138" y="1268300"/>
            <a:ext cx="1818900" cy="3174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7" name="Google Shape;337;p57"/>
          <p:cNvCxnSpPr/>
          <p:nvPr/>
        </p:nvCxnSpPr>
        <p:spPr>
          <a:xfrm>
            <a:off x="5749763" y="2855450"/>
            <a:ext cx="812100" cy="0"/>
          </a:xfrm>
          <a:prstGeom prst="straightConnector1">
            <a:avLst/>
          </a:prstGeom>
          <a:noFill/>
          <a:ln w="28575" cap="flat" cmpd="sng">
            <a:solidFill>
              <a:srgbClr val="34A85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8" name="Google Shape;338;p57"/>
          <p:cNvSpPr txBox="1"/>
          <p:nvPr/>
        </p:nvSpPr>
        <p:spPr>
          <a:xfrm>
            <a:off x="3451125" y="853300"/>
            <a:ext cx="2353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Before usability study</a:t>
            </a:r>
            <a:endParaRPr sz="1200">
              <a:solidFill>
                <a:srgbClr val="34A85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967D2"/>
              </a:solidFill>
            </a:endParaRPr>
          </a:p>
        </p:txBody>
      </p:sp>
      <p:sp>
        <p:nvSpPr>
          <p:cNvPr id="339" name="Google Shape;339;p57"/>
          <p:cNvSpPr txBox="1"/>
          <p:nvPr/>
        </p:nvSpPr>
        <p:spPr>
          <a:xfrm>
            <a:off x="6506700" y="853300"/>
            <a:ext cx="2353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After usability study</a:t>
            </a:r>
            <a:endParaRPr sz="1200">
              <a:solidFill>
                <a:srgbClr val="34A85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967D2"/>
              </a:solidFill>
            </a:endParaRPr>
          </a:p>
        </p:txBody>
      </p:sp>
      <p:sp>
        <p:nvSpPr>
          <p:cNvPr id="340" name="Google Shape;340;p57"/>
          <p:cNvSpPr txBox="1"/>
          <p:nvPr/>
        </p:nvSpPr>
        <p:spPr>
          <a:xfrm>
            <a:off x="4008525" y="2393750"/>
            <a:ext cx="1239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Image of selected screen before usability study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1" name="Google Shape;341;p57"/>
          <p:cNvSpPr txBox="1"/>
          <p:nvPr/>
        </p:nvSpPr>
        <p:spPr>
          <a:xfrm>
            <a:off x="7064125" y="2393750"/>
            <a:ext cx="1239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Image of selected screen after usability study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" name="Imagem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9D0CC7BA-7222-CD2E-DFDC-A1AA9543F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9717" y="2787"/>
            <a:ext cx="6854284" cy="5140713"/>
          </a:xfrm>
          <a:prstGeom prst="rect">
            <a:avLst/>
          </a:prstGeom>
        </p:spPr>
      </p:pic>
      <p:sp>
        <p:nvSpPr>
          <p:cNvPr id="334" name="Google Shape;334;p57"/>
          <p:cNvSpPr txBox="1"/>
          <p:nvPr/>
        </p:nvSpPr>
        <p:spPr>
          <a:xfrm>
            <a:off x="1689512" y="900426"/>
            <a:ext cx="24213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5F6368"/>
                </a:solidFill>
                <a:latin typeface="Open Sans"/>
                <a:ea typeface="Open Sans"/>
                <a:cs typeface="Old Antic Outline" panose="02010400000000000000" pitchFamily="2" charset="-78"/>
                <a:sym typeface="Open Sans"/>
              </a:rPr>
              <a:t>Histórico de Pedidos</a:t>
            </a:r>
            <a:endParaRPr dirty="0">
              <a:solidFill>
                <a:srgbClr val="5F6368"/>
              </a:solidFill>
              <a:latin typeface="Open Sans"/>
              <a:ea typeface="Open Sans"/>
              <a:cs typeface="Old Antic Outline" panose="02010400000000000000" pitchFamily="2" charset="-78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0" name="Google Shape;276;p52">
            <a:extLst>
              <a:ext uri="{FF2B5EF4-FFF2-40B4-BE49-F238E27FC236}">
                <a16:creationId xmlns:a16="http://schemas.microsoft.com/office/drawing/2014/main" id="{B9B8D426-C904-E5A8-4DD5-FE804E7CDC65}"/>
              </a:ext>
            </a:extLst>
          </p:cNvPr>
          <p:cNvCxnSpPr>
            <a:cxnSpLocks/>
          </p:cNvCxnSpPr>
          <p:nvPr/>
        </p:nvCxnSpPr>
        <p:spPr>
          <a:xfrm flipH="1" flipV="1">
            <a:off x="6391275" y="3583305"/>
            <a:ext cx="672850" cy="775335"/>
          </a:xfrm>
          <a:prstGeom prst="straightConnector1">
            <a:avLst/>
          </a:prstGeom>
          <a:noFill/>
          <a:ln w="19050" cap="flat" cmpd="sng">
            <a:solidFill>
              <a:srgbClr val="FBBC0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302;p54">
            <a:extLst>
              <a:ext uri="{FF2B5EF4-FFF2-40B4-BE49-F238E27FC236}">
                <a16:creationId xmlns:a16="http://schemas.microsoft.com/office/drawing/2014/main" id="{EB9E7F6D-A12A-0B39-8EC7-634FF2F6ECBC}"/>
              </a:ext>
            </a:extLst>
          </p:cNvPr>
          <p:cNvSpPr/>
          <p:nvPr/>
        </p:nvSpPr>
        <p:spPr>
          <a:xfrm>
            <a:off x="6137668" y="4243074"/>
            <a:ext cx="2732388" cy="507464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34;p57">
            <a:extLst>
              <a:ext uri="{FF2B5EF4-FFF2-40B4-BE49-F238E27FC236}">
                <a16:creationId xmlns:a16="http://schemas.microsoft.com/office/drawing/2014/main" id="{02DB665E-55DC-8891-3B93-C3F55D7AAAB0}"/>
              </a:ext>
            </a:extLst>
          </p:cNvPr>
          <p:cNvSpPr txBox="1"/>
          <p:nvPr/>
        </p:nvSpPr>
        <p:spPr>
          <a:xfrm>
            <a:off x="6323219" y="4246170"/>
            <a:ext cx="24213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5F6368"/>
                </a:solidFill>
                <a:latin typeface="Open Sans"/>
                <a:ea typeface="Open Sans"/>
                <a:cs typeface="Old Antic Outline" panose="02010400000000000000" pitchFamily="2" charset="-78"/>
                <a:sym typeface="Open Sans"/>
              </a:rPr>
              <a:t>Pedidos concluídos</a:t>
            </a:r>
            <a:endParaRPr dirty="0">
              <a:solidFill>
                <a:srgbClr val="5F6368"/>
              </a:solidFill>
              <a:latin typeface="Open Sans"/>
              <a:ea typeface="Open Sans"/>
              <a:cs typeface="Old Antic Outline" panose="02010400000000000000" pitchFamily="2" charset="-78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4" name="Google Shape;276;p52">
            <a:extLst>
              <a:ext uri="{FF2B5EF4-FFF2-40B4-BE49-F238E27FC236}">
                <a16:creationId xmlns:a16="http://schemas.microsoft.com/office/drawing/2014/main" id="{3B43EA4C-1363-024F-1548-1205BE6B25DE}"/>
              </a:ext>
            </a:extLst>
          </p:cNvPr>
          <p:cNvCxnSpPr>
            <a:cxnSpLocks/>
          </p:cNvCxnSpPr>
          <p:nvPr/>
        </p:nvCxnSpPr>
        <p:spPr>
          <a:xfrm flipV="1">
            <a:off x="2959681" y="1674904"/>
            <a:ext cx="2057557" cy="1162246"/>
          </a:xfrm>
          <a:prstGeom prst="straightConnector1">
            <a:avLst/>
          </a:prstGeom>
          <a:noFill/>
          <a:ln w="19050" cap="flat" cmpd="sng">
            <a:solidFill>
              <a:srgbClr val="FBBC0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" name="Google Shape;302;p54">
            <a:extLst>
              <a:ext uri="{FF2B5EF4-FFF2-40B4-BE49-F238E27FC236}">
                <a16:creationId xmlns:a16="http://schemas.microsoft.com/office/drawing/2014/main" id="{CC7D0B23-DEAD-AC3A-7E14-F99147A9BA3C}"/>
              </a:ext>
            </a:extLst>
          </p:cNvPr>
          <p:cNvSpPr/>
          <p:nvPr/>
        </p:nvSpPr>
        <p:spPr>
          <a:xfrm>
            <a:off x="293311" y="2753208"/>
            <a:ext cx="2732388" cy="1489866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34;p57">
            <a:extLst>
              <a:ext uri="{FF2B5EF4-FFF2-40B4-BE49-F238E27FC236}">
                <a16:creationId xmlns:a16="http://schemas.microsoft.com/office/drawing/2014/main" id="{CBFA2E87-4787-984F-4D57-996C9DE98E63}"/>
              </a:ext>
            </a:extLst>
          </p:cNvPr>
          <p:cNvSpPr txBox="1"/>
          <p:nvPr/>
        </p:nvSpPr>
        <p:spPr>
          <a:xfrm>
            <a:off x="443825" y="2753208"/>
            <a:ext cx="2421300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5F6368"/>
                </a:solidFill>
                <a:latin typeface="Open Sans"/>
                <a:ea typeface="Open Sans"/>
                <a:cs typeface="Old Antic Outline" panose="02010400000000000000" pitchFamily="2" charset="-78"/>
                <a:sym typeface="Open Sans"/>
              </a:rPr>
              <a:t>Feedback para usuários de pedidos em andamento com redirecionamento para tela Rastreio. </a:t>
            </a:r>
            <a:endParaRPr dirty="0">
              <a:solidFill>
                <a:srgbClr val="5F6368"/>
              </a:solidFill>
              <a:latin typeface="Open Sans"/>
              <a:ea typeface="Open Sans"/>
              <a:cs typeface="Old Antic Outline" panose="02010400000000000000" pitchFamily="2" charset="-78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1"/>
          <p:cNvSpPr/>
          <p:nvPr/>
        </p:nvSpPr>
        <p:spPr>
          <a:xfrm>
            <a:off x="5517175" y="638725"/>
            <a:ext cx="3380400" cy="410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41"/>
          <p:cNvSpPr txBox="1"/>
          <p:nvPr/>
        </p:nvSpPr>
        <p:spPr>
          <a:xfrm>
            <a:off x="1231075" y="1604200"/>
            <a:ext cx="4086000" cy="1338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Produto: </a:t>
            </a:r>
            <a:endParaRPr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 projeto de um aplicativo para vendas e entregas para uma padaria é uma ótima forma de garantir produtos de qualidade em suas refeições.</a:t>
            </a:r>
            <a:endParaRPr sz="1200" dirty="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3" name="Google Shape;163;p41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Visão Geral do Projeto</a:t>
            </a:r>
          </a:p>
        </p:txBody>
      </p:sp>
      <p:sp>
        <p:nvSpPr>
          <p:cNvPr id="164" name="Google Shape;164;p41"/>
          <p:cNvSpPr/>
          <p:nvPr/>
        </p:nvSpPr>
        <p:spPr>
          <a:xfrm>
            <a:off x="517675" y="16042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41"/>
          <p:cNvSpPr txBox="1"/>
          <p:nvPr/>
        </p:nvSpPr>
        <p:spPr>
          <a:xfrm>
            <a:off x="1231075" y="3172985"/>
            <a:ext cx="3446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Duração: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20 h</a:t>
            </a:r>
            <a:endParaRPr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6" name="Google Shape;166;p41"/>
          <p:cNvSpPr/>
          <p:nvPr/>
        </p:nvSpPr>
        <p:spPr>
          <a:xfrm>
            <a:off x="517675" y="3172985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41"/>
          <p:cNvSpPr/>
          <p:nvPr/>
        </p:nvSpPr>
        <p:spPr>
          <a:xfrm>
            <a:off x="643388" y="3299236"/>
            <a:ext cx="261874" cy="260801"/>
          </a:xfrm>
          <a:custGeom>
            <a:avLst/>
            <a:gdLst/>
            <a:ahLst/>
            <a:cxnLst/>
            <a:rect l="l" t="t" r="r" b="b"/>
            <a:pathLst>
              <a:path w="1048" h="1045" extrusionOk="0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41"/>
          <p:cNvSpPr/>
          <p:nvPr/>
        </p:nvSpPr>
        <p:spPr>
          <a:xfrm>
            <a:off x="610514" y="1752262"/>
            <a:ext cx="327623" cy="217176"/>
          </a:xfrm>
          <a:custGeom>
            <a:avLst/>
            <a:gdLst/>
            <a:ahLst/>
            <a:cxnLst/>
            <a:rect l="l" t="t" r="r" b="b"/>
            <a:pathLst>
              <a:path w="1149" h="765" extrusionOk="0">
                <a:moveTo>
                  <a:pt x="191" y="96"/>
                </a:moveTo>
                <a:lnTo>
                  <a:pt x="1052" y="96"/>
                </a:lnTo>
                <a:lnTo>
                  <a:pt x="1052" y="0"/>
                </a:lnTo>
                <a:lnTo>
                  <a:pt x="191" y="0"/>
                </a:lnTo>
                <a:cubicBezTo>
                  <a:pt x="138" y="0"/>
                  <a:pt x="95" y="42"/>
                  <a:pt x="95" y="96"/>
                </a:cubicBezTo>
                <a:lnTo>
                  <a:pt x="95" y="621"/>
                </a:lnTo>
                <a:lnTo>
                  <a:pt x="0" y="621"/>
                </a:lnTo>
                <a:lnTo>
                  <a:pt x="0" y="764"/>
                </a:lnTo>
                <a:lnTo>
                  <a:pt x="668" y="764"/>
                </a:lnTo>
                <a:lnTo>
                  <a:pt x="668" y="621"/>
                </a:lnTo>
                <a:lnTo>
                  <a:pt x="191" y="621"/>
                </a:lnTo>
                <a:lnTo>
                  <a:pt x="191" y="96"/>
                </a:lnTo>
                <a:close/>
                <a:moveTo>
                  <a:pt x="1100" y="189"/>
                </a:moveTo>
                <a:lnTo>
                  <a:pt x="812" y="189"/>
                </a:lnTo>
                <a:cubicBezTo>
                  <a:pt x="787" y="189"/>
                  <a:pt x="764" y="211"/>
                  <a:pt x="764" y="237"/>
                </a:cubicBezTo>
                <a:lnTo>
                  <a:pt x="764" y="714"/>
                </a:lnTo>
                <a:cubicBezTo>
                  <a:pt x="764" y="739"/>
                  <a:pt x="787" y="762"/>
                  <a:pt x="812" y="762"/>
                </a:cubicBezTo>
                <a:lnTo>
                  <a:pt x="1100" y="762"/>
                </a:lnTo>
                <a:cubicBezTo>
                  <a:pt x="1126" y="762"/>
                  <a:pt x="1148" y="739"/>
                  <a:pt x="1148" y="714"/>
                </a:cubicBezTo>
                <a:lnTo>
                  <a:pt x="1148" y="237"/>
                </a:lnTo>
                <a:cubicBezTo>
                  <a:pt x="1145" y="211"/>
                  <a:pt x="1126" y="189"/>
                  <a:pt x="1100" y="189"/>
                </a:cubicBezTo>
                <a:close/>
                <a:moveTo>
                  <a:pt x="1052" y="621"/>
                </a:moveTo>
                <a:lnTo>
                  <a:pt x="860" y="621"/>
                </a:lnTo>
                <a:lnTo>
                  <a:pt x="860" y="285"/>
                </a:lnTo>
                <a:lnTo>
                  <a:pt x="1052" y="285"/>
                </a:lnTo>
                <a:lnTo>
                  <a:pt x="1052" y="62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41"/>
          <p:cNvSpPr txBox="1"/>
          <p:nvPr/>
        </p:nvSpPr>
        <p:spPr>
          <a:xfrm>
            <a:off x="6301825" y="2412325"/>
            <a:ext cx="181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Preview of selected polished designs.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Aplicativo, PowerPoint&#10;&#10;Descrição gerada automaticamente">
            <a:extLst>
              <a:ext uri="{FF2B5EF4-FFF2-40B4-BE49-F238E27FC236}">
                <a16:creationId xmlns:a16="http://schemas.microsoft.com/office/drawing/2014/main" id="{9EEA280A-57AE-0C57-74DA-E32BDD122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4952" y="0"/>
            <a:ext cx="10126266" cy="5143500"/>
          </a:xfrm>
          <a:prstGeom prst="rect">
            <a:avLst/>
          </a:prstGeom>
        </p:spPr>
      </p:pic>
      <p:sp>
        <p:nvSpPr>
          <p:cNvPr id="346" name="Google Shape;346;p58"/>
          <p:cNvSpPr txBox="1"/>
          <p:nvPr/>
        </p:nvSpPr>
        <p:spPr>
          <a:xfrm>
            <a:off x="266215" y="15097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4023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 dirty="0">
              <a:solidFill>
                <a:srgbClr val="5F402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11BDB5F-6DAB-D67B-317D-BF18F14B80FB}"/>
              </a:ext>
            </a:extLst>
          </p:cNvPr>
          <p:cNvSpPr/>
          <p:nvPr/>
        </p:nvSpPr>
        <p:spPr>
          <a:xfrm>
            <a:off x="0" y="0"/>
            <a:ext cx="2377440" cy="5143500"/>
          </a:xfrm>
          <a:prstGeom prst="rect">
            <a:avLst/>
          </a:prstGeom>
          <a:solidFill>
            <a:srgbClr val="E7D6C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6" name="Google Shape;346;p58"/>
          <p:cNvSpPr txBox="1"/>
          <p:nvPr/>
        </p:nvSpPr>
        <p:spPr>
          <a:xfrm>
            <a:off x="410995" y="44053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4023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 dirty="0">
              <a:solidFill>
                <a:srgbClr val="5F402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Imagem 3" descr="Interface gráfica do usuário, Aplicativo, PowerPoint&#10;&#10;Descrição gerada automaticamente">
            <a:extLst>
              <a:ext uri="{FF2B5EF4-FFF2-40B4-BE49-F238E27FC236}">
                <a16:creationId xmlns:a16="http://schemas.microsoft.com/office/drawing/2014/main" id="{E5B35EDC-7DBC-4FAA-E33D-F861C506D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0058" y="0"/>
            <a:ext cx="69239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7081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9"/>
          <p:cNvSpPr txBox="1"/>
          <p:nvPr/>
        </p:nvSpPr>
        <p:spPr>
          <a:xfrm>
            <a:off x="285468" y="404150"/>
            <a:ext cx="70008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Protótipo de alta fidelidade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1" name="Google Shape;361;p59"/>
          <p:cNvSpPr txBox="1"/>
          <p:nvPr/>
        </p:nvSpPr>
        <p:spPr>
          <a:xfrm>
            <a:off x="193288" y="1191635"/>
            <a:ext cx="3412273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Protótipo de Alta fidelidade no </a:t>
            </a:r>
            <a:r>
              <a:rPr lang="pt-BR" b="1" dirty="0" err="1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Figma</a:t>
            </a:r>
            <a:r>
              <a:rPr lang="pt-BR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https://www.figma.com/proto/6lvyqlduaXmGu1iaAiPoEv/bikcraft-wireframe?node-id=412-80&amp;node-type=frame&amp;t=ZpHKkbeRKpmW7Pol-1&amp;scaling=contain&amp;content-scaling=fixed&amp;page-id=0%3A1&amp;starting-point-node-id=412%3A80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D3B56B-AB29-EC8E-8018-999CE5519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7478" y="1013517"/>
            <a:ext cx="5292579" cy="337417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0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Considerando a acessibilidade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8" name="Google Shape;368;p60"/>
          <p:cNvSpPr/>
          <p:nvPr/>
        </p:nvSpPr>
        <p:spPr>
          <a:xfrm>
            <a:off x="5176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60"/>
          <p:cNvSpPr txBox="1"/>
          <p:nvPr/>
        </p:nvSpPr>
        <p:spPr>
          <a:xfrm>
            <a:off x="711325" y="1917800"/>
            <a:ext cx="2049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one to two sentence summaries describing each accessibility consideration applied in your designs. </a:t>
            </a:r>
            <a:endParaRPr sz="1200"/>
          </a:p>
        </p:txBody>
      </p:sp>
      <p:sp>
        <p:nvSpPr>
          <p:cNvPr id="370" name="Google Shape;370;p60"/>
          <p:cNvSpPr/>
          <p:nvPr/>
        </p:nvSpPr>
        <p:spPr>
          <a:xfrm>
            <a:off x="31752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60"/>
          <p:cNvSpPr txBox="1"/>
          <p:nvPr/>
        </p:nvSpPr>
        <p:spPr>
          <a:xfrm>
            <a:off x="3368925" y="1917800"/>
            <a:ext cx="2049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one to two sentence summaries describing each accessibility consideration applied in your designs.</a:t>
            </a:r>
            <a:endParaRPr sz="1200"/>
          </a:p>
        </p:txBody>
      </p:sp>
      <p:sp>
        <p:nvSpPr>
          <p:cNvPr id="372" name="Google Shape;372;p60"/>
          <p:cNvSpPr/>
          <p:nvPr/>
        </p:nvSpPr>
        <p:spPr>
          <a:xfrm>
            <a:off x="58328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60"/>
          <p:cNvSpPr txBox="1"/>
          <p:nvPr/>
        </p:nvSpPr>
        <p:spPr>
          <a:xfrm>
            <a:off x="6026525" y="1917800"/>
            <a:ext cx="2049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one to two sentence summaries describing each accessibility consideration applied in your designs. </a:t>
            </a:r>
            <a:endParaRPr sz="1200"/>
          </a:p>
        </p:txBody>
      </p:sp>
      <p:sp>
        <p:nvSpPr>
          <p:cNvPr id="374" name="Google Shape;374;p60"/>
          <p:cNvSpPr/>
          <p:nvPr/>
        </p:nvSpPr>
        <p:spPr>
          <a:xfrm>
            <a:off x="14791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75" name="Google Shape;375;p60"/>
          <p:cNvSpPr/>
          <p:nvPr/>
        </p:nvSpPr>
        <p:spPr>
          <a:xfrm>
            <a:off x="41367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76" name="Google Shape;376;p60"/>
          <p:cNvSpPr/>
          <p:nvPr/>
        </p:nvSpPr>
        <p:spPr>
          <a:xfrm>
            <a:off x="67943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6368"/>
        </a:soli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1"/>
          <p:cNvSpPr txBox="1"/>
          <p:nvPr/>
        </p:nvSpPr>
        <p:spPr>
          <a:xfrm>
            <a:off x="3721275" y="2210100"/>
            <a:ext cx="2275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Next steps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2" name="Google Shape;382;p61"/>
          <p:cNvSpPr txBox="1"/>
          <p:nvPr/>
        </p:nvSpPr>
        <p:spPr>
          <a:xfrm>
            <a:off x="-468875" y="2294700"/>
            <a:ext cx="370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Going forward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83" name="Google Shape;383;p61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2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9" name="Google Shape;389;p62"/>
          <p:cNvSpPr txBox="1"/>
          <p:nvPr/>
        </p:nvSpPr>
        <p:spPr>
          <a:xfrm>
            <a:off x="539600" y="2237975"/>
            <a:ext cx="3446100" cy="20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Impact: 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one to two sentences summarizing </a:t>
            </a:r>
            <a:b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the impact of your designs. In the real world, you’d include data like number of downloads or sign ups, but since this is a course project, you can include a positive quote from a peer </a:t>
            </a:r>
            <a:b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or study participant.</a:t>
            </a:r>
            <a:endParaRPr sz="1200" b="1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0" name="Google Shape;390;p62"/>
          <p:cNvSpPr/>
          <p:nvPr/>
        </p:nvSpPr>
        <p:spPr>
          <a:xfrm>
            <a:off x="539600" y="1534000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62"/>
          <p:cNvSpPr txBox="1"/>
          <p:nvPr/>
        </p:nvSpPr>
        <p:spPr>
          <a:xfrm>
            <a:off x="4495800" y="2237975"/>
            <a:ext cx="34461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I learned: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a few sentences summarizing what you learned throughout the project.</a:t>
            </a:r>
            <a:endParaRPr sz="1200" b="1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2" name="Google Shape;392;p62"/>
          <p:cNvSpPr/>
          <p:nvPr/>
        </p:nvSpPr>
        <p:spPr>
          <a:xfrm>
            <a:off x="4495800" y="1534000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62"/>
          <p:cNvSpPr/>
          <p:nvPr/>
        </p:nvSpPr>
        <p:spPr>
          <a:xfrm>
            <a:off x="679050" y="1660250"/>
            <a:ext cx="234394" cy="260801"/>
          </a:xfrm>
          <a:custGeom>
            <a:avLst/>
            <a:gdLst/>
            <a:ahLst/>
            <a:cxnLst/>
            <a:rect l="l" t="t" r="r" b="b"/>
            <a:pathLst>
              <a:path w="941" h="1045" extrusionOk="0">
                <a:moveTo>
                  <a:pt x="833" y="105"/>
                </a:moveTo>
                <a:lnTo>
                  <a:pt x="616" y="105"/>
                </a:lnTo>
                <a:cubicBezTo>
                  <a:pt x="593" y="45"/>
                  <a:pt x="536" y="0"/>
                  <a:pt x="469" y="0"/>
                </a:cubicBezTo>
                <a:cubicBezTo>
                  <a:pt x="401" y="0"/>
                  <a:pt x="345" y="45"/>
                  <a:pt x="322" y="105"/>
                </a:cubicBezTo>
                <a:lnTo>
                  <a:pt x="105" y="105"/>
                </a:lnTo>
                <a:cubicBezTo>
                  <a:pt x="48" y="105"/>
                  <a:pt x="0" y="153"/>
                  <a:pt x="0" y="209"/>
                </a:cubicBezTo>
                <a:lnTo>
                  <a:pt x="0" y="940"/>
                </a:lnTo>
                <a:cubicBezTo>
                  <a:pt x="0" y="997"/>
                  <a:pt x="48" y="1044"/>
                  <a:pt x="105" y="1044"/>
                </a:cubicBezTo>
                <a:lnTo>
                  <a:pt x="836" y="1044"/>
                </a:lnTo>
                <a:cubicBezTo>
                  <a:pt x="892" y="1044"/>
                  <a:pt x="940" y="997"/>
                  <a:pt x="940" y="940"/>
                </a:cubicBezTo>
                <a:lnTo>
                  <a:pt x="940" y="209"/>
                </a:lnTo>
                <a:cubicBezTo>
                  <a:pt x="937" y="153"/>
                  <a:pt x="889" y="105"/>
                  <a:pt x="833" y="105"/>
                </a:cubicBezTo>
                <a:close/>
                <a:moveTo>
                  <a:pt x="466" y="105"/>
                </a:moveTo>
                <a:cubicBezTo>
                  <a:pt x="494" y="105"/>
                  <a:pt x="520" y="127"/>
                  <a:pt x="520" y="158"/>
                </a:cubicBezTo>
                <a:cubicBezTo>
                  <a:pt x="520" y="187"/>
                  <a:pt x="497" y="212"/>
                  <a:pt x="466" y="212"/>
                </a:cubicBezTo>
                <a:cubicBezTo>
                  <a:pt x="435" y="212"/>
                  <a:pt x="412" y="189"/>
                  <a:pt x="412" y="158"/>
                </a:cubicBezTo>
                <a:cubicBezTo>
                  <a:pt x="415" y="127"/>
                  <a:pt x="438" y="105"/>
                  <a:pt x="466" y="105"/>
                </a:cubicBezTo>
                <a:close/>
                <a:moveTo>
                  <a:pt x="362" y="836"/>
                </a:moveTo>
                <a:lnTo>
                  <a:pt x="153" y="627"/>
                </a:lnTo>
                <a:lnTo>
                  <a:pt x="226" y="553"/>
                </a:lnTo>
                <a:lnTo>
                  <a:pt x="362" y="689"/>
                </a:lnTo>
                <a:lnTo>
                  <a:pt x="706" y="345"/>
                </a:lnTo>
                <a:lnTo>
                  <a:pt x="779" y="418"/>
                </a:lnTo>
                <a:lnTo>
                  <a:pt x="362" y="8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4" name="Google Shape;394;p62"/>
          <p:cNvGrpSpPr/>
          <p:nvPr/>
        </p:nvGrpSpPr>
        <p:grpSpPr>
          <a:xfrm>
            <a:off x="4605678" y="1676963"/>
            <a:ext cx="293543" cy="227362"/>
            <a:chOff x="420350" y="238125"/>
            <a:chExt cx="6779275" cy="5238750"/>
          </a:xfrm>
        </p:grpSpPr>
        <p:sp>
          <p:nvSpPr>
            <p:cNvPr id="395" name="Google Shape;395;p62"/>
            <p:cNvSpPr/>
            <p:nvPr/>
          </p:nvSpPr>
          <p:spPr>
            <a:xfrm>
              <a:off x="420350" y="238125"/>
              <a:ext cx="6779275" cy="5238750"/>
            </a:xfrm>
            <a:custGeom>
              <a:avLst/>
              <a:gdLst/>
              <a:ahLst/>
              <a:cxnLst/>
              <a:rect l="l" t="t" r="r" b="b"/>
              <a:pathLst>
                <a:path w="271171" h="209550" extrusionOk="0">
                  <a:moveTo>
                    <a:pt x="203423" y="24684"/>
                  </a:moveTo>
                  <a:lnTo>
                    <a:pt x="208928" y="24773"/>
                  </a:lnTo>
                  <a:lnTo>
                    <a:pt x="214433" y="25039"/>
                  </a:lnTo>
                  <a:lnTo>
                    <a:pt x="219938" y="25483"/>
                  </a:lnTo>
                  <a:lnTo>
                    <a:pt x="225443" y="26105"/>
                  </a:lnTo>
                  <a:lnTo>
                    <a:pt x="228107" y="26549"/>
                  </a:lnTo>
                  <a:lnTo>
                    <a:pt x="230859" y="26993"/>
                  </a:lnTo>
                  <a:lnTo>
                    <a:pt x="233523" y="27437"/>
                  </a:lnTo>
                  <a:lnTo>
                    <a:pt x="236187" y="28058"/>
                  </a:lnTo>
                  <a:lnTo>
                    <a:pt x="238762" y="28680"/>
                  </a:lnTo>
                  <a:lnTo>
                    <a:pt x="241426" y="29301"/>
                  </a:lnTo>
                  <a:lnTo>
                    <a:pt x="244001" y="30012"/>
                  </a:lnTo>
                  <a:lnTo>
                    <a:pt x="246576" y="30811"/>
                  </a:lnTo>
                  <a:lnTo>
                    <a:pt x="246576" y="172612"/>
                  </a:lnTo>
                  <a:lnTo>
                    <a:pt x="244001" y="171813"/>
                  </a:lnTo>
                  <a:lnTo>
                    <a:pt x="241426" y="171103"/>
                  </a:lnTo>
                  <a:lnTo>
                    <a:pt x="238762" y="170393"/>
                  </a:lnTo>
                  <a:lnTo>
                    <a:pt x="236187" y="169771"/>
                  </a:lnTo>
                  <a:lnTo>
                    <a:pt x="233523" y="169238"/>
                  </a:lnTo>
                  <a:lnTo>
                    <a:pt x="230859" y="168706"/>
                  </a:lnTo>
                  <a:lnTo>
                    <a:pt x="228107" y="168262"/>
                  </a:lnTo>
                  <a:lnTo>
                    <a:pt x="225443" y="167906"/>
                  </a:lnTo>
                  <a:lnTo>
                    <a:pt x="219938" y="167196"/>
                  </a:lnTo>
                  <a:lnTo>
                    <a:pt x="214433" y="166752"/>
                  </a:lnTo>
                  <a:lnTo>
                    <a:pt x="208928" y="166486"/>
                  </a:lnTo>
                  <a:lnTo>
                    <a:pt x="203423" y="166397"/>
                  </a:lnTo>
                  <a:lnTo>
                    <a:pt x="199338" y="166486"/>
                  </a:lnTo>
                  <a:lnTo>
                    <a:pt x="195165" y="166752"/>
                  </a:lnTo>
                  <a:lnTo>
                    <a:pt x="190814" y="167196"/>
                  </a:lnTo>
                  <a:lnTo>
                    <a:pt x="186286" y="167818"/>
                  </a:lnTo>
                  <a:lnTo>
                    <a:pt x="181757" y="168617"/>
                  </a:lnTo>
                  <a:lnTo>
                    <a:pt x="177140" y="169505"/>
                  </a:lnTo>
                  <a:lnTo>
                    <a:pt x="172523" y="170570"/>
                  </a:lnTo>
                  <a:lnTo>
                    <a:pt x="167906" y="171724"/>
                  </a:lnTo>
                  <a:lnTo>
                    <a:pt x="163289" y="173056"/>
                  </a:lnTo>
                  <a:lnTo>
                    <a:pt x="158849" y="174477"/>
                  </a:lnTo>
                  <a:lnTo>
                    <a:pt x="154498" y="175986"/>
                  </a:lnTo>
                  <a:lnTo>
                    <a:pt x="150236" y="177585"/>
                  </a:lnTo>
                  <a:lnTo>
                    <a:pt x="146241" y="179272"/>
                  </a:lnTo>
                  <a:lnTo>
                    <a:pt x="142422" y="181136"/>
                  </a:lnTo>
                  <a:lnTo>
                    <a:pt x="138871" y="183001"/>
                  </a:lnTo>
                  <a:lnTo>
                    <a:pt x="135586" y="184866"/>
                  </a:lnTo>
                  <a:lnTo>
                    <a:pt x="135586" y="43153"/>
                  </a:lnTo>
                  <a:lnTo>
                    <a:pt x="138871" y="41200"/>
                  </a:lnTo>
                  <a:lnTo>
                    <a:pt x="142422" y="39335"/>
                  </a:lnTo>
                  <a:lnTo>
                    <a:pt x="146241" y="37559"/>
                  </a:lnTo>
                  <a:lnTo>
                    <a:pt x="150236" y="35783"/>
                  </a:lnTo>
                  <a:lnTo>
                    <a:pt x="154498" y="34185"/>
                  </a:lnTo>
                  <a:lnTo>
                    <a:pt x="158849" y="32676"/>
                  </a:lnTo>
                  <a:lnTo>
                    <a:pt x="163289" y="31255"/>
                  </a:lnTo>
                  <a:lnTo>
                    <a:pt x="167906" y="29923"/>
                  </a:lnTo>
                  <a:lnTo>
                    <a:pt x="172523" y="28769"/>
                  </a:lnTo>
                  <a:lnTo>
                    <a:pt x="177140" y="27703"/>
                  </a:lnTo>
                  <a:lnTo>
                    <a:pt x="181757" y="26815"/>
                  </a:lnTo>
                  <a:lnTo>
                    <a:pt x="186286" y="26016"/>
                  </a:lnTo>
                  <a:lnTo>
                    <a:pt x="190814" y="25483"/>
                  </a:lnTo>
                  <a:lnTo>
                    <a:pt x="195165" y="25039"/>
                  </a:lnTo>
                  <a:lnTo>
                    <a:pt x="199338" y="24773"/>
                  </a:lnTo>
                  <a:lnTo>
                    <a:pt x="203423" y="24684"/>
                  </a:lnTo>
                  <a:close/>
                  <a:moveTo>
                    <a:pt x="67748" y="0"/>
                  </a:moveTo>
                  <a:lnTo>
                    <a:pt x="63220" y="89"/>
                  </a:lnTo>
                  <a:lnTo>
                    <a:pt x="58692" y="266"/>
                  </a:lnTo>
                  <a:lnTo>
                    <a:pt x="54163" y="533"/>
                  </a:lnTo>
                  <a:lnTo>
                    <a:pt x="49546" y="977"/>
                  </a:lnTo>
                  <a:lnTo>
                    <a:pt x="45018" y="1509"/>
                  </a:lnTo>
                  <a:lnTo>
                    <a:pt x="40489" y="2220"/>
                  </a:lnTo>
                  <a:lnTo>
                    <a:pt x="35961" y="3108"/>
                  </a:lnTo>
                  <a:lnTo>
                    <a:pt x="31610" y="4173"/>
                  </a:lnTo>
                  <a:lnTo>
                    <a:pt x="27259" y="5328"/>
                  </a:lnTo>
                  <a:lnTo>
                    <a:pt x="22908" y="6659"/>
                  </a:lnTo>
                  <a:lnTo>
                    <a:pt x="18824" y="8169"/>
                  </a:lnTo>
                  <a:lnTo>
                    <a:pt x="16782" y="8968"/>
                  </a:lnTo>
                  <a:lnTo>
                    <a:pt x="14739" y="9856"/>
                  </a:lnTo>
                  <a:lnTo>
                    <a:pt x="12786" y="10744"/>
                  </a:lnTo>
                  <a:lnTo>
                    <a:pt x="10833" y="11721"/>
                  </a:lnTo>
                  <a:lnTo>
                    <a:pt x="8879" y="12697"/>
                  </a:lnTo>
                  <a:lnTo>
                    <a:pt x="7015" y="13763"/>
                  </a:lnTo>
                  <a:lnTo>
                    <a:pt x="5239" y="14917"/>
                  </a:lnTo>
                  <a:lnTo>
                    <a:pt x="3463" y="16071"/>
                  </a:lnTo>
                  <a:lnTo>
                    <a:pt x="1687" y="17226"/>
                  </a:lnTo>
                  <a:lnTo>
                    <a:pt x="0" y="18469"/>
                  </a:lnTo>
                  <a:lnTo>
                    <a:pt x="0" y="199073"/>
                  </a:lnTo>
                  <a:lnTo>
                    <a:pt x="0" y="199694"/>
                  </a:lnTo>
                  <a:lnTo>
                    <a:pt x="89" y="200227"/>
                  </a:lnTo>
                  <a:lnTo>
                    <a:pt x="266" y="200760"/>
                  </a:lnTo>
                  <a:lnTo>
                    <a:pt x="533" y="201381"/>
                  </a:lnTo>
                  <a:lnTo>
                    <a:pt x="799" y="201914"/>
                  </a:lnTo>
                  <a:lnTo>
                    <a:pt x="1154" y="202358"/>
                  </a:lnTo>
                  <a:lnTo>
                    <a:pt x="1865" y="203335"/>
                  </a:lnTo>
                  <a:lnTo>
                    <a:pt x="2841" y="204134"/>
                  </a:lnTo>
                  <a:lnTo>
                    <a:pt x="3374" y="204400"/>
                  </a:lnTo>
                  <a:lnTo>
                    <a:pt x="3907" y="204755"/>
                  </a:lnTo>
                  <a:lnTo>
                    <a:pt x="4440" y="204933"/>
                  </a:lnTo>
                  <a:lnTo>
                    <a:pt x="4972" y="205110"/>
                  </a:lnTo>
                  <a:lnTo>
                    <a:pt x="5594" y="205199"/>
                  </a:lnTo>
                  <a:lnTo>
                    <a:pt x="6127" y="205288"/>
                  </a:lnTo>
                  <a:lnTo>
                    <a:pt x="6571" y="205199"/>
                  </a:lnTo>
                  <a:lnTo>
                    <a:pt x="7015" y="205110"/>
                  </a:lnTo>
                  <a:lnTo>
                    <a:pt x="7725" y="204933"/>
                  </a:lnTo>
                  <a:lnTo>
                    <a:pt x="8435" y="204755"/>
                  </a:lnTo>
                  <a:lnTo>
                    <a:pt x="8790" y="204666"/>
                  </a:lnTo>
                  <a:lnTo>
                    <a:pt x="9234" y="204666"/>
                  </a:lnTo>
                  <a:lnTo>
                    <a:pt x="12431" y="203157"/>
                  </a:lnTo>
                  <a:lnTo>
                    <a:pt x="15805" y="201736"/>
                  </a:lnTo>
                  <a:lnTo>
                    <a:pt x="19268" y="200404"/>
                  </a:lnTo>
                  <a:lnTo>
                    <a:pt x="22908" y="199161"/>
                  </a:lnTo>
                  <a:lnTo>
                    <a:pt x="26549" y="197918"/>
                  </a:lnTo>
                  <a:lnTo>
                    <a:pt x="30367" y="196853"/>
                  </a:lnTo>
                  <a:lnTo>
                    <a:pt x="34185" y="195787"/>
                  </a:lnTo>
                  <a:lnTo>
                    <a:pt x="38003" y="194810"/>
                  </a:lnTo>
                  <a:lnTo>
                    <a:pt x="41910" y="194011"/>
                  </a:lnTo>
                  <a:lnTo>
                    <a:pt x="45817" y="193212"/>
                  </a:lnTo>
                  <a:lnTo>
                    <a:pt x="49635" y="192591"/>
                  </a:lnTo>
                  <a:lnTo>
                    <a:pt x="53453" y="192058"/>
                  </a:lnTo>
                  <a:lnTo>
                    <a:pt x="57182" y="191614"/>
                  </a:lnTo>
                  <a:lnTo>
                    <a:pt x="60823" y="191348"/>
                  </a:lnTo>
                  <a:lnTo>
                    <a:pt x="64374" y="191170"/>
                  </a:lnTo>
                  <a:lnTo>
                    <a:pt x="67748" y="191081"/>
                  </a:lnTo>
                  <a:lnTo>
                    <a:pt x="72277" y="191170"/>
                  </a:lnTo>
                  <a:lnTo>
                    <a:pt x="76894" y="191348"/>
                  </a:lnTo>
                  <a:lnTo>
                    <a:pt x="81422" y="191614"/>
                  </a:lnTo>
                  <a:lnTo>
                    <a:pt x="86040" y="192058"/>
                  </a:lnTo>
                  <a:lnTo>
                    <a:pt x="90568" y="192591"/>
                  </a:lnTo>
                  <a:lnTo>
                    <a:pt x="95096" y="193390"/>
                  </a:lnTo>
                  <a:lnTo>
                    <a:pt x="99536" y="194189"/>
                  </a:lnTo>
                  <a:lnTo>
                    <a:pt x="103976" y="195254"/>
                  </a:lnTo>
                  <a:lnTo>
                    <a:pt x="108326" y="196409"/>
                  </a:lnTo>
                  <a:lnTo>
                    <a:pt x="112588" y="197741"/>
                  </a:lnTo>
                  <a:lnTo>
                    <a:pt x="116762" y="199250"/>
                  </a:lnTo>
                  <a:lnTo>
                    <a:pt x="118804" y="200049"/>
                  </a:lnTo>
                  <a:lnTo>
                    <a:pt x="120846" y="200937"/>
                  </a:lnTo>
                  <a:lnTo>
                    <a:pt x="122799" y="201825"/>
                  </a:lnTo>
                  <a:lnTo>
                    <a:pt x="124753" y="202802"/>
                  </a:lnTo>
                  <a:lnTo>
                    <a:pt x="126618" y="203867"/>
                  </a:lnTo>
                  <a:lnTo>
                    <a:pt x="128482" y="204844"/>
                  </a:lnTo>
                  <a:lnTo>
                    <a:pt x="130347" y="205998"/>
                  </a:lnTo>
                  <a:lnTo>
                    <a:pt x="132123" y="207153"/>
                  </a:lnTo>
                  <a:lnTo>
                    <a:pt x="133898" y="208307"/>
                  </a:lnTo>
                  <a:lnTo>
                    <a:pt x="135586" y="209550"/>
                  </a:lnTo>
                  <a:lnTo>
                    <a:pt x="138871" y="207597"/>
                  </a:lnTo>
                  <a:lnTo>
                    <a:pt x="142422" y="205732"/>
                  </a:lnTo>
                  <a:lnTo>
                    <a:pt x="146241" y="203956"/>
                  </a:lnTo>
                  <a:lnTo>
                    <a:pt x="150236" y="202269"/>
                  </a:lnTo>
                  <a:lnTo>
                    <a:pt x="154498" y="200671"/>
                  </a:lnTo>
                  <a:lnTo>
                    <a:pt x="158849" y="199073"/>
                  </a:lnTo>
                  <a:lnTo>
                    <a:pt x="163289" y="197652"/>
                  </a:lnTo>
                  <a:lnTo>
                    <a:pt x="167906" y="196409"/>
                  </a:lnTo>
                  <a:lnTo>
                    <a:pt x="172523" y="195166"/>
                  </a:lnTo>
                  <a:lnTo>
                    <a:pt x="177140" y="194189"/>
                  </a:lnTo>
                  <a:lnTo>
                    <a:pt x="181757" y="193212"/>
                  </a:lnTo>
                  <a:lnTo>
                    <a:pt x="186286" y="192502"/>
                  </a:lnTo>
                  <a:lnTo>
                    <a:pt x="190814" y="191880"/>
                  </a:lnTo>
                  <a:lnTo>
                    <a:pt x="195165" y="191436"/>
                  </a:lnTo>
                  <a:lnTo>
                    <a:pt x="199338" y="191170"/>
                  </a:lnTo>
                  <a:lnTo>
                    <a:pt x="203423" y="191081"/>
                  </a:lnTo>
                  <a:lnTo>
                    <a:pt x="207241" y="191081"/>
                  </a:lnTo>
                  <a:lnTo>
                    <a:pt x="211059" y="191259"/>
                  </a:lnTo>
                  <a:lnTo>
                    <a:pt x="214877" y="191436"/>
                  </a:lnTo>
                  <a:lnTo>
                    <a:pt x="218695" y="191792"/>
                  </a:lnTo>
                  <a:lnTo>
                    <a:pt x="222513" y="192235"/>
                  </a:lnTo>
                  <a:lnTo>
                    <a:pt x="226331" y="192768"/>
                  </a:lnTo>
                  <a:lnTo>
                    <a:pt x="230060" y="193390"/>
                  </a:lnTo>
                  <a:lnTo>
                    <a:pt x="233790" y="194100"/>
                  </a:lnTo>
                  <a:lnTo>
                    <a:pt x="237519" y="194899"/>
                  </a:lnTo>
                  <a:lnTo>
                    <a:pt x="241159" y="195876"/>
                  </a:lnTo>
                  <a:lnTo>
                    <a:pt x="244800" y="196941"/>
                  </a:lnTo>
                  <a:lnTo>
                    <a:pt x="248351" y="198096"/>
                  </a:lnTo>
                  <a:lnTo>
                    <a:pt x="251903" y="199428"/>
                  </a:lnTo>
                  <a:lnTo>
                    <a:pt x="255277" y="200848"/>
                  </a:lnTo>
                  <a:lnTo>
                    <a:pt x="258651" y="202358"/>
                  </a:lnTo>
                  <a:lnTo>
                    <a:pt x="261937" y="204045"/>
                  </a:lnTo>
                  <a:lnTo>
                    <a:pt x="262736" y="204400"/>
                  </a:lnTo>
                  <a:lnTo>
                    <a:pt x="263446" y="204578"/>
                  </a:lnTo>
                  <a:lnTo>
                    <a:pt x="264156" y="204666"/>
                  </a:lnTo>
                  <a:lnTo>
                    <a:pt x="265044" y="204666"/>
                  </a:lnTo>
                  <a:lnTo>
                    <a:pt x="265577" y="204578"/>
                  </a:lnTo>
                  <a:lnTo>
                    <a:pt x="266199" y="204489"/>
                  </a:lnTo>
                  <a:lnTo>
                    <a:pt x="266731" y="204311"/>
                  </a:lnTo>
                  <a:lnTo>
                    <a:pt x="267264" y="204134"/>
                  </a:lnTo>
                  <a:lnTo>
                    <a:pt x="267797" y="203867"/>
                  </a:lnTo>
                  <a:lnTo>
                    <a:pt x="268330" y="203512"/>
                  </a:lnTo>
                  <a:lnTo>
                    <a:pt x="269306" y="202713"/>
                  </a:lnTo>
                  <a:lnTo>
                    <a:pt x="270017" y="201736"/>
                  </a:lnTo>
                  <a:lnTo>
                    <a:pt x="270372" y="201292"/>
                  </a:lnTo>
                  <a:lnTo>
                    <a:pt x="270638" y="200760"/>
                  </a:lnTo>
                  <a:lnTo>
                    <a:pt x="270905" y="200138"/>
                  </a:lnTo>
                  <a:lnTo>
                    <a:pt x="271082" y="199605"/>
                  </a:lnTo>
                  <a:lnTo>
                    <a:pt x="271171" y="199073"/>
                  </a:lnTo>
                  <a:lnTo>
                    <a:pt x="271171" y="198451"/>
                  </a:lnTo>
                  <a:lnTo>
                    <a:pt x="271171" y="18469"/>
                  </a:lnTo>
                  <a:lnTo>
                    <a:pt x="268418" y="16515"/>
                  </a:lnTo>
                  <a:lnTo>
                    <a:pt x="265488" y="14651"/>
                  </a:lnTo>
                  <a:lnTo>
                    <a:pt x="262558" y="12964"/>
                  </a:lnTo>
                  <a:lnTo>
                    <a:pt x="259539" y="11365"/>
                  </a:lnTo>
                  <a:lnTo>
                    <a:pt x="256432" y="9945"/>
                  </a:lnTo>
                  <a:lnTo>
                    <a:pt x="253235" y="8613"/>
                  </a:lnTo>
                  <a:lnTo>
                    <a:pt x="249950" y="7370"/>
                  </a:lnTo>
                  <a:lnTo>
                    <a:pt x="246576" y="6127"/>
                  </a:lnTo>
                  <a:lnTo>
                    <a:pt x="243912" y="5328"/>
                  </a:lnTo>
                  <a:lnTo>
                    <a:pt x="241337" y="4617"/>
                  </a:lnTo>
                  <a:lnTo>
                    <a:pt x="238673" y="3996"/>
                  </a:lnTo>
                  <a:lnTo>
                    <a:pt x="236009" y="3374"/>
                  </a:lnTo>
                  <a:lnTo>
                    <a:pt x="233346" y="2841"/>
                  </a:lnTo>
                  <a:lnTo>
                    <a:pt x="230682" y="2309"/>
                  </a:lnTo>
                  <a:lnTo>
                    <a:pt x="225266" y="1421"/>
                  </a:lnTo>
                  <a:lnTo>
                    <a:pt x="219760" y="799"/>
                  </a:lnTo>
                  <a:lnTo>
                    <a:pt x="214255" y="355"/>
                  </a:lnTo>
                  <a:lnTo>
                    <a:pt x="208839" y="89"/>
                  </a:lnTo>
                  <a:lnTo>
                    <a:pt x="203423" y="0"/>
                  </a:lnTo>
                  <a:lnTo>
                    <a:pt x="198894" y="89"/>
                  </a:lnTo>
                  <a:lnTo>
                    <a:pt x="194277" y="266"/>
                  </a:lnTo>
                  <a:lnTo>
                    <a:pt x="189749" y="533"/>
                  </a:lnTo>
                  <a:lnTo>
                    <a:pt x="185131" y="977"/>
                  </a:lnTo>
                  <a:lnTo>
                    <a:pt x="180603" y="1509"/>
                  </a:lnTo>
                  <a:lnTo>
                    <a:pt x="176075" y="2220"/>
                  </a:lnTo>
                  <a:lnTo>
                    <a:pt x="171635" y="3108"/>
                  </a:lnTo>
                  <a:lnTo>
                    <a:pt x="167195" y="4173"/>
                  </a:lnTo>
                  <a:lnTo>
                    <a:pt x="162845" y="5328"/>
                  </a:lnTo>
                  <a:lnTo>
                    <a:pt x="158583" y="6659"/>
                  </a:lnTo>
                  <a:lnTo>
                    <a:pt x="154409" y="8169"/>
                  </a:lnTo>
                  <a:lnTo>
                    <a:pt x="152367" y="8968"/>
                  </a:lnTo>
                  <a:lnTo>
                    <a:pt x="150325" y="9856"/>
                  </a:lnTo>
                  <a:lnTo>
                    <a:pt x="148372" y="10744"/>
                  </a:lnTo>
                  <a:lnTo>
                    <a:pt x="146418" y="11721"/>
                  </a:lnTo>
                  <a:lnTo>
                    <a:pt x="144554" y="12697"/>
                  </a:lnTo>
                  <a:lnTo>
                    <a:pt x="142689" y="13763"/>
                  </a:lnTo>
                  <a:lnTo>
                    <a:pt x="140824" y="14917"/>
                  </a:lnTo>
                  <a:lnTo>
                    <a:pt x="139048" y="16071"/>
                  </a:lnTo>
                  <a:lnTo>
                    <a:pt x="137273" y="17226"/>
                  </a:lnTo>
                  <a:lnTo>
                    <a:pt x="135586" y="18469"/>
                  </a:lnTo>
                  <a:lnTo>
                    <a:pt x="133898" y="17226"/>
                  </a:lnTo>
                  <a:lnTo>
                    <a:pt x="132123" y="16071"/>
                  </a:lnTo>
                  <a:lnTo>
                    <a:pt x="130347" y="14917"/>
                  </a:lnTo>
                  <a:lnTo>
                    <a:pt x="128482" y="13763"/>
                  </a:lnTo>
                  <a:lnTo>
                    <a:pt x="126618" y="12697"/>
                  </a:lnTo>
                  <a:lnTo>
                    <a:pt x="124753" y="11721"/>
                  </a:lnTo>
                  <a:lnTo>
                    <a:pt x="122799" y="10744"/>
                  </a:lnTo>
                  <a:lnTo>
                    <a:pt x="120846" y="9856"/>
                  </a:lnTo>
                  <a:lnTo>
                    <a:pt x="118804" y="8968"/>
                  </a:lnTo>
                  <a:lnTo>
                    <a:pt x="116762" y="8169"/>
                  </a:lnTo>
                  <a:lnTo>
                    <a:pt x="112588" y="6659"/>
                  </a:lnTo>
                  <a:lnTo>
                    <a:pt x="108326" y="5328"/>
                  </a:lnTo>
                  <a:lnTo>
                    <a:pt x="103976" y="4173"/>
                  </a:lnTo>
                  <a:lnTo>
                    <a:pt x="99536" y="3108"/>
                  </a:lnTo>
                  <a:lnTo>
                    <a:pt x="95096" y="2220"/>
                  </a:lnTo>
                  <a:lnTo>
                    <a:pt x="90568" y="1509"/>
                  </a:lnTo>
                  <a:lnTo>
                    <a:pt x="86040" y="977"/>
                  </a:lnTo>
                  <a:lnTo>
                    <a:pt x="81422" y="533"/>
                  </a:lnTo>
                  <a:lnTo>
                    <a:pt x="76894" y="266"/>
                  </a:lnTo>
                  <a:lnTo>
                    <a:pt x="72277" y="89"/>
                  </a:lnTo>
                  <a:lnTo>
                    <a:pt x="67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62"/>
            <p:cNvSpPr/>
            <p:nvPr/>
          </p:nvSpPr>
          <p:spPr>
            <a:xfrm>
              <a:off x="4118525" y="1625500"/>
              <a:ext cx="2157675" cy="765850"/>
            </a:xfrm>
            <a:custGeom>
              <a:avLst/>
              <a:gdLst/>
              <a:ahLst/>
              <a:cxnLst/>
              <a:rect l="l" t="t" r="r" b="b"/>
              <a:pathLst>
                <a:path w="86307" h="30634" extrusionOk="0">
                  <a:moveTo>
                    <a:pt x="51589" y="0"/>
                  </a:moveTo>
                  <a:lnTo>
                    <a:pt x="47682" y="178"/>
                  </a:lnTo>
                  <a:lnTo>
                    <a:pt x="43864" y="355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5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8"/>
                  </a:lnTo>
                  <a:lnTo>
                    <a:pt x="5950" y="7814"/>
                  </a:lnTo>
                  <a:lnTo>
                    <a:pt x="2931" y="8968"/>
                  </a:lnTo>
                  <a:lnTo>
                    <a:pt x="1" y="10211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29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6"/>
                  </a:lnTo>
                  <a:lnTo>
                    <a:pt x="31788" y="20245"/>
                  </a:lnTo>
                  <a:lnTo>
                    <a:pt x="35606" y="19712"/>
                  </a:lnTo>
                  <a:lnTo>
                    <a:pt x="39424" y="19268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9491" y="18469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8"/>
                  </a:lnTo>
                  <a:lnTo>
                    <a:pt x="75207" y="19712"/>
                  </a:lnTo>
                  <a:lnTo>
                    <a:pt x="79026" y="20245"/>
                  </a:lnTo>
                  <a:lnTo>
                    <a:pt x="82666" y="20955"/>
                  </a:lnTo>
                  <a:lnTo>
                    <a:pt x="86307" y="21666"/>
                  </a:lnTo>
                  <a:lnTo>
                    <a:pt x="86307" y="2930"/>
                  </a:lnTo>
                  <a:lnTo>
                    <a:pt x="82577" y="2309"/>
                  </a:lnTo>
                  <a:lnTo>
                    <a:pt x="78848" y="1687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444"/>
                  </a:lnTo>
                  <a:lnTo>
                    <a:pt x="63398" y="178"/>
                  </a:lnTo>
                  <a:lnTo>
                    <a:pt x="594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62"/>
            <p:cNvSpPr/>
            <p:nvPr/>
          </p:nvSpPr>
          <p:spPr>
            <a:xfrm>
              <a:off x="4118525" y="2444600"/>
              <a:ext cx="2157675" cy="768075"/>
            </a:xfrm>
            <a:custGeom>
              <a:avLst/>
              <a:gdLst/>
              <a:ahLst/>
              <a:cxnLst/>
              <a:rect l="l" t="t" r="r" b="b"/>
              <a:pathLst>
                <a:path w="86307" h="30723" extrusionOk="0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711"/>
                  </a:lnTo>
                  <a:lnTo>
                    <a:pt x="36405" y="1066"/>
                  </a:lnTo>
                  <a:lnTo>
                    <a:pt x="32765" y="1510"/>
                  </a:lnTo>
                  <a:lnTo>
                    <a:pt x="29213" y="2043"/>
                  </a:lnTo>
                  <a:lnTo>
                    <a:pt x="25662" y="2664"/>
                  </a:lnTo>
                  <a:lnTo>
                    <a:pt x="22199" y="3375"/>
                  </a:lnTo>
                  <a:lnTo>
                    <a:pt x="18825" y="4085"/>
                  </a:lnTo>
                  <a:lnTo>
                    <a:pt x="15539" y="4973"/>
                  </a:lnTo>
                  <a:lnTo>
                    <a:pt x="12254" y="5861"/>
                  </a:lnTo>
                  <a:lnTo>
                    <a:pt x="9057" y="6838"/>
                  </a:lnTo>
                  <a:lnTo>
                    <a:pt x="5950" y="7903"/>
                  </a:lnTo>
                  <a:lnTo>
                    <a:pt x="2931" y="9057"/>
                  </a:lnTo>
                  <a:lnTo>
                    <a:pt x="1" y="10212"/>
                  </a:lnTo>
                  <a:lnTo>
                    <a:pt x="1" y="30723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484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666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558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736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801"/>
                  </a:lnTo>
                  <a:lnTo>
                    <a:pt x="79026" y="20334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309"/>
                  </a:lnTo>
                  <a:lnTo>
                    <a:pt x="78848" y="1688"/>
                  </a:lnTo>
                  <a:lnTo>
                    <a:pt x="75030" y="1244"/>
                  </a:lnTo>
                  <a:lnTo>
                    <a:pt x="71212" y="800"/>
                  </a:lnTo>
                  <a:lnTo>
                    <a:pt x="67305" y="445"/>
                  </a:lnTo>
                  <a:lnTo>
                    <a:pt x="63398" y="178"/>
                  </a:lnTo>
                  <a:lnTo>
                    <a:pt x="59403" y="89"/>
                  </a:lnTo>
                  <a:lnTo>
                    <a:pt x="554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62"/>
            <p:cNvSpPr/>
            <p:nvPr/>
          </p:nvSpPr>
          <p:spPr>
            <a:xfrm>
              <a:off x="4118525" y="3268150"/>
              <a:ext cx="2157675" cy="765850"/>
            </a:xfrm>
            <a:custGeom>
              <a:avLst/>
              <a:gdLst/>
              <a:ahLst/>
              <a:cxnLst/>
              <a:rect l="l" t="t" r="r" b="b"/>
              <a:pathLst>
                <a:path w="86307" h="30634" extrusionOk="0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6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9"/>
                  </a:lnTo>
                  <a:lnTo>
                    <a:pt x="5950" y="7814"/>
                  </a:lnTo>
                  <a:lnTo>
                    <a:pt x="2931" y="8969"/>
                  </a:lnTo>
                  <a:lnTo>
                    <a:pt x="1" y="10212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713"/>
                  </a:lnTo>
                  <a:lnTo>
                    <a:pt x="79026" y="20245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220"/>
                  </a:lnTo>
                  <a:lnTo>
                    <a:pt x="78848" y="1599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356"/>
                  </a:lnTo>
                  <a:lnTo>
                    <a:pt x="63398" y="178"/>
                  </a:lnTo>
                  <a:lnTo>
                    <a:pt x="5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3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Next steps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63"/>
          <p:cNvSpPr/>
          <p:nvPr/>
        </p:nvSpPr>
        <p:spPr>
          <a:xfrm>
            <a:off x="5176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63"/>
          <p:cNvSpPr txBox="1"/>
          <p:nvPr/>
        </p:nvSpPr>
        <p:spPr>
          <a:xfrm>
            <a:off x="711325" y="1917800"/>
            <a:ext cx="2049000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a few sentences summarizing the </a:t>
            </a:r>
            <a:b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next steps you would take with this project and why.</a:t>
            </a:r>
            <a:endParaRPr sz="1200"/>
          </a:p>
        </p:txBody>
      </p:sp>
      <p:sp>
        <p:nvSpPr>
          <p:cNvPr id="406" name="Google Shape;406;p63"/>
          <p:cNvSpPr/>
          <p:nvPr/>
        </p:nvSpPr>
        <p:spPr>
          <a:xfrm>
            <a:off x="31752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63"/>
          <p:cNvSpPr txBox="1"/>
          <p:nvPr/>
        </p:nvSpPr>
        <p:spPr>
          <a:xfrm>
            <a:off x="3368925" y="1917800"/>
            <a:ext cx="2049000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a few sentences summarizing the </a:t>
            </a:r>
            <a:b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next steps you would take with this project and why.</a:t>
            </a:r>
            <a:endParaRPr sz="1200"/>
          </a:p>
        </p:txBody>
      </p:sp>
      <p:sp>
        <p:nvSpPr>
          <p:cNvPr id="408" name="Google Shape;408;p63"/>
          <p:cNvSpPr/>
          <p:nvPr/>
        </p:nvSpPr>
        <p:spPr>
          <a:xfrm>
            <a:off x="58328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63"/>
          <p:cNvSpPr txBox="1"/>
          <p:nvPr/>
        </p:nvSpPr>
        <p:spPr>
          <a:xfrm>
            <a:off x="6026525" y="1917800"/>
            <a:ext cx="2049000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a few sentences summarizing the </a:t>
            </a:r>
            <a:b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next steps you would take with this project and why.</a:t>
            </a:r>
            <a:endParaRPr sz="1200"/>
          </a:p>
        </p:txBody>
      </p:sp>
      <p:sp>
        <p:nvSpPr>
          <p:cNvPr id="410" name="Google Shape;410;p63"/>
          <p:cNvSpPr/>
          <p:nvPr/>
        </p:nvSpPr>
        <p:spPr>
          <a:xfrm>
            <a:off x="1479175" y="1187633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11" name="Google Shape;411;p63"/>
          <p:cNvSpPr/>
          <p:nvPr/>
        </p:nvSpPr>
        <p:spPr>
          <a:xfrm>
            <a:off x="4136775" y="1187633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12" name="Google Shape;412;p63"/>
          <p:cNvSpPr/>
          <p:nvPr/>
        </p:nvSpPr>
        <p:spPr>
          <a:xfrm>
            <a:off x="6794375" y="1187633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4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Let’s connect!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8" name="Google Shape;418;p64"/>
          <p:cNvSpPr txBox="1"/>
          <p:nvPr/>
        </p:nvSpPr>
        <p:spPr>
          <a:xfrm>
            <a:off x="3064600" y="-1016100"/>
            <a:ext cx="6509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a few sentences summarizing the next steps you would take with this project and why. Feel free to organize next steps in a bullet point list. </a:t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9" name="Google Shape;419;p64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64"/>
          <p:cNvSpPr txBox="1"/>
          <p:nvPr/>
        </p:nvSpPr>
        <p:spPr>
          <a:xfrm>
            <a:off x="919075" y="2461800"/>
            <a:ext cx="7136100" cy="10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a brief sentence or two about contacting you and/or reviewing more of your work. 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Provide your contact information here. This might include your email address, phone number, and website or link to other professional platforms.</a:t>
            </a:r>
            <a:endParaRPr sz="1200" b="1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1" name="Google Shape;421;p64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64"/>
          <p:cNvSpPr/>
          <p:nvPr/>
        </p:nvSpPr>
        <p:spPr>
          <a:xfrm>
            <a:off x="4361825" y="1734124"/>
            <a:ext cx="250599" cy="249449"/>
          </a:xfrm>
          <a:custGeom>
            <a:avLst/>
            <a:gdLst/>
            <a:ahLst/>
            <a:cxnLst/>
            <a:rect l="l" t="t" r="r" b="b"/>
            <a:pathLst>
              <a:path w="964" h="962" extrusionOk="0">
                <a:moveTo>
                  <a:pt x="774" y="400"/>
                </a:moveTo>
                <a:lnTo>
                  <a:pt x="562" y="189"/>
                </a:lnTo>
                <a:lnTo>
                  <a:pt x="0" y="749"/>
                </a:lnTo>
                <a:lnTo>
                  <a:pt x="0" y="961"/>
                </a:lnTo>
                <a:lnTo>
                  <a:pt x="212" y="961"/>
                </a:lnTo>
                <a:lnTo>
                  <a:pt x="774" y="400"/>
                </a:lnTo>
                <a:close/>
                <a:moveTo>
                  <a:pt x="940" y="234"/>
                </a:moveTo>
                <a:cubicBezTo>
                  <a:pt x="963" y="211"/>
                  <a:pt x="963" y="177"/>
                  <a:pt x="940" y="155"/>
                </a:cubicBezTo>
                <a:lnTo>
                  <a:pt x="807" y="22"/>
                </a:lnTo>
                <a:cubicBezTo>
                  <a:pt x="785" y="0"/>
                  <a:pt x="751" y="0"/>
                  <a:pt x="728" y="22"/>
                </a:cubicBezTo>
                <a:lnTo>
                  <a:pt x="618" y="132"/>
                </a:lnTo>
                <a:lnTo>
                  <a:pt x="830" y="344"/>
                </a:lnTo>
                <a:lnTo>
                  <a:pt x="940" y="2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2"/>
          <p:cNvSpPr txBox="1"/>
          <p:nvPr/>
        </p:nvSpPr>
        <p:spPr>
          <a:xfrm>
            <a:off x="517675" y="2237975"/>
            <a:ext cx="3446100" cy="1338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 problema: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Problemas na compra em padarias convencionais.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Falta de entrega de produtos de padaria.</a:t>
            </a:r>
            <a:endParaRPr sz="1200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42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Visão Geral do Projeto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6" name="Google Shape;176;p42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42"/>
          <p:cNvSpPr txBox="1"/>
          <p:nvPr/>
        </p:nvSpPr>
        <p:spPr>
          <a:xfrm>
            <a:off x="4572000" y="2237975"/>
            <a:ext cx="3446100" cy="1338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Objetivo: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Garantir o projeto com um protótipo sofisticado que atenda as necessidades do usuário.</a:t>
            </a:r>
            <a:endParaRPr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" name="Google Shape;178;p42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42"/>
          <p:cNvSpPr/>
          <p:nvPr/>
        </p:nvSpPr>
        <p:spPr>
          <a:xfrm>
            <a:off x="4684213" y="1653525"/>
            <a:ext cx="288875" cy="274249"/>
          </a:xfrm>
          <a:custGeom>
            <a:avLst/>
            <a:gdLst/>
            <a:ahLst/>
            <a:cxnLst/>
            <a:rect l="l" t="t" r="r" b="b"/>
            <a:pathLst>
              <a:path w="1045" h="993" extrusionOk="0">
                <a:moveTo>
                  <a:pt x="522" y="798"/>
                </a:moveTo>
                <a:lnTo>
                  <a:pt x="844" y="992"/>
                </a:lnTo>
                <a:lnTo>
                  <a:pt x="759" y="626"/>
                </a:lnTo>
                <a:lnTo>
                  <a:pt x="1044" y="378"/>
                </a:lnTo>
                <a:lnTo>
                  <a:pt x="669" y="347"/>
                </a:lnTo>
                <a:lnTo>
                  <a:pt x="522" y="0"/>
                </a:lnTo>
                <a:lnTo>
                  <a:pt x="375" y="347"/>
                </a:lnTo>
                <a:lnTo>
                  <a:pt x="0" y="378"/>
                </a:lnTo>
                <a:lnTo>
                  <a:pt x="285" y="626"/>
                </a:lnTo>
                <a:lnTo>
                  <a:pt x="200" y="992"/>
                </a:lnTo>
                <a:lnTo>
                  <a:pt x="522" y="798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42"/>
          <p:cNvSpPr/>
          <p:nvPr/>
        </p:nvSpPr>
        <p:spPr>
          <a:xfrm>
            <a:off x="640475" y="1656801"/>
            <a:ext cx="267700" cy="267700"/>
          </a:xfrm>
          <a:custGeom>
            <a:avLst/>
            <a:gdLst/>
            <a:ahLst/>
            <a:cxnLst/>
            <a:rect l="l" t="t" r="r" b="b"/>
            <a:pathLst>
              <a:path w="209550" h="209550" extrusionOk="0">
                <a:moveTo>
                  <a:pt x="115315" y="52353"/>
                </a:moveTo>
                <a:lnTo>
                  <a:pt x="115315" y="115315"/>
                </a:lnTo>
                <a:lnTo>
                  <a:pt x="94235" y="115315"/>
                </a:lnTo>
                <a:lnTo>
                  <a:pt x="94235" y="52353"/>
                </a:lnTo>
                <a:close/>
                <a:moveTo>
                  <a:pt x="115315" y="136256"/>
                </a:moveTo>
                <a:lnTo>
                  <a:pt x="115315" y="157197"/>
                </a:lnTo>
                <a:lnTo>
                  <a:pt x="94235" y="157197"/>
                </a:lnTo>
                <a:lnTo>
                  <a:pt x="94235" y="136256"/>
                </a:lnTo>
                <a:close/>
                <a:moveTo>
                  <a:pt x="104705" y="0"/>
                </a:moveTo>
                <a:lnTo>
                  <a:pt x="99400" y="140"/>
                </a:lnTo>
                <a:lnTo>
                  <a:pt x="94095" y="558"/>
                </a:lnTo>
                <a:lnTo>
                  <a:pt x="88790" y="1256"/>
                </a:lnTo>
                <a:lnTo>
                  <a:pt x="83625" y="2094"/>
                </a:lnTo>
                <a:lnTo>
                  <a:pt x="78599" y="3351"/>
                </a:lnTo>
                <a:lnTo>
                  <a:pt x="73573" y="4747"/>
                </a:lnTo>
                <a:lnTo>
                  <a:pt x="68687" y="6422"/>
                </a:lnTo>
                <a:lnTo>
                  <a:pt x="63940" y="8237"/>
                </a:lnTo>
                <a:lnTo>
                  <a:pt x="59333" y="10331"/>
                </a:lnTo>
                <a:lnTo>
                  <a:pt x="54866" y="12704"/>
                </a:lnTo>
                <a:lnTo>
                  <a:pt x="50398" y="15217"/>
                </a:lnTo>
                <a:lnTo>
                  <a:pt x="46210" y="17870"/>
                </a:lnTo>
                <a:lnTo>
                  <a:pt x="42022" y="20801"/>
                </a:lnTo>
                <a:lnTo>
                  <a:pt x="38113" y="23873"/>
                </a:lnTo>
                <a:lnTo>
                  <a:pt x="34343" y="27223"/>
                </a:lnTo>
                <a:lnTo>
                  <a:pt x="30714" y="30714"/>
                </a:lnTo>
                <a:lnTo>
                  <a:pt x="27223" y="34343"/>
                </a:lnTo>
                <a:lnTo>
                  <a:pt x="23873" y="38113"/>
                </a:lnTo>
                <a:lnTo>
                  <a:pt x="20801" y="42161"/>
                </a:lnTo>
                <a:lnTo>
                  <a:pt x="17870" y="46210"/>
                </a:lnTo>
                <a:lnTo>
                  <a:pt x="15217" y="50398"/>
                </a:lnTo>
                <a:lnTo>
                  <a:pt x="12704" y="54866"/>
                </a:lnTo>
                <a:lnTo>
                  <a:pt x="10331" y="59333"/>
                </a:lnTo>
                <a:lnTo>
                  <a:pt x="8237" y="63940"/>
                </a:lnTo>
                <a:lnTo>
                  <a:pt x="6282" y="68826"/>
                </a:lnTo>
                <a:lnTo>
                  <a:pt x="4747" y="73573"/>
                </a:lnTo>
                <a:lnTo>
                  <a:pt x="3351" y="78599"/>
                </a:lnTo>
                <a:lnTo>
                  <a:pt x="2094" y="83625"/>
                </a:lnTo>
                <a:lnTo>
                  <a:pt x="1256" y="88790"/>
                </a:lnTo>
                <a:lnTo>
                  <a:pt x="558" y="94095"/>
                </a:lnTo>
                <a:lnTo>
                  <a:pt x="140" y="99400"/>
                </a:lnTo>
                <a:lnTo>
                  <a:pt x="0" y="104845"/>
                </a:lnTo>
                <a:lnTo>
                  <a:pt x="140" y="110150"/>
                </a:lnTo>
                <a:lnTo>
                  <a:pt x="558" y="115455"/>
                </a:lnTo>
                <a:lnTo>
                  <a:pt x="1256" y="120760"/>
                </a:lnTo>
                <a:lnTo>
                  <a:pt x="2094" y="125925"/>
                </a:lnTo>
                <a:lnTo>
                  <a:pt x="3351" y="130951"/>
                </a:lnTo>
                <a:lnTo>
                  <a:pt x="4747" y="135977"/>
                </a:lnTo>
                <a:lnTo>
                  <a:pt x="6282" y="140863"/>
                </a:lnTo>
                <a:lnTo>
                  <a:pt x="8237" y="145610"/>
                </a:lnTo>
                <a:lnTo>
                  <a:pt x="10331" y="150217"/>
                </a:lnTo>
                <a:lnTo>
                  <a:pt x="12704" y="154684"/>
                </a:lnTo>
                <a:lnTo>
                  <a:pt x="15217" y="159152"/>
                </a:lnTo>
                <a:lnTo>
                  <a:pt x="17870" y="163340"/>
                </a:lnTo>
                <a:lnTo>
                  <a:pt x="20801" y="167528"/>
                </a:lnTo>
                <a:lnTo>
                  <a:pt x="23873" y="171437"/>
                </a:lnTo>
                <a:lnTo>
                  <a:pt x="27223" y="175207"/>
                </a:lnTo>
                <a:lnTo>
                  <a:pt x="30714" y="178836"/>
                </a:lnTo>
                <a:lnTo>
                  <a:pt x="34343" y="182327"/>
                </a:lnTo>
                <a:lnTo>
                  <a:pt x="38113" y="185677"/>
                </a:lnTo>
                <a:lnTo>
                  <a:pt x="42022" y="188749"/>
                </a:lnTo>
                <a:lnTo>
                  <a:pt x="46210" y="191680"/>
                </a:lnTo>
                <a:lnTo>
                  <a:pt x="50398" y="194333"/>
                </a:lnTo>
                <a:lnTo>
                  <a:pt x="54866" y="196846"/>
                </a:lnTo>
                <a:lnTo>
                  <a:pt x="59333" y="199219"/>
                </a:lnTo>
                <a:lnTo>
                  <a:pt x="63940" y="201313"/>
                </a:lnTo>
                <a:lnTo>
                  <a:pt x="68687" y="203268"/>
                </a:lnTo>
                <a:lnTo>
                  <a:pt x="73573" y="204803"/>
                </a:lnTo>
                <a:lnTo>
                  <a:pt x="78599" y="206199"/>
                </a:lnTo>
                <a:lnTo>
                  <a:pt x="83625" y="207456"/>
                </a:lnTo>
                <a:lnTo>
                  <a:pt x="88790" y="208294"/>
                </a:lnTo>
                <a:lnTo>
                  <a:pt x="94095" y="208992"/>
                </a:lnTo>
                <a:lnTo>
                  <a:pt x="99400" y="209410"/>
                </a:lnTo>
                <a:lnTo>
                  <a:pt x="104705" y="209550"/>
                </a:lnTo>
                <a:lnTo>
                  <a:pt x="110150" y="209410"/>
                </a:lnTo>
                <a:lnTo>
                  <a:pt x="115455" y="208992"/>
                </a:lnTo>
                <a:lnTo>
                  <a:pt x="120760" y="208294"/>
                </a:lnTo>
                <a:lnTo>
                  <a:pt x="125925" y="207456"/>
                </a:lnTo>
                <a:lnTo>
                  <a:pt x="130951" y="206199"/>
                </a:lnTo>
                <a:lnTo>
                  <a:pt x="135977" y="204803"/>
                </a:lnTo>
                <a:lnTo>
                  <a:pt x="140724" y="203268"/>
                </a:lnTo>
                <a:lnTo>
                  <a:pt x="145610" y="201313"/>
                </a:lnTo>
                <a:lnTo>
                  <a:pt x="150217" y="199219"/>
                </a:lnTo>
                <a:lnTo>
                  <a:pt x="154684" y="196846"/>
                </a:lnTo>
                <a:lnTo>
                  <a:pt x="159152" y="194333"/>
                </a:lnTo>
                <a:lnTo>
                  <a:pt x="163340" y="191680"/>
                </a:lnTo>
                <a:lnTo>
                  <a:pt x="167389" y="188749"/>
                </a:lnTo>
                <a:lnTo>
                  <a:pt x="171437" y="185677"/>
                </a:lnTo>
                <a:lnTo>
                  <a:pt x="175207" y="182327"/>
                </a:lnTo>
                <a:lnTo>
                  <a:pt x="178836" y="178836"/>
                </a:lnTo>
                <a:lnTo>
                  <a:pt x="182327" y="175207"/>
                </a:lnTo>
                <a:lnTo>
                  <a:pt x="185677" y="171437"/>
                </a:lnTo>
                <a:lnTo>
                  <a:pt x="188749" y="167528"/>
                </a:lnTo>
                <a:lnTo>
                  <a:pt x="191680" y="163340"/>
                </a:lnTo>
                <a:lnTo>
                  <a:pt x="194333" y="159152"/>
                </a:lnTo>
                <a:lnTo>
                  <a:pt x="196846" y="154684"/>
                </a:lnTo>
                <a:lnTo>
                  <a:pt x="199219" y="150217"/>
                </a:lnTo>
                <a:lnTo>
                  <a:pt x="201313" y="145610"/>
                </a:lnTo>
                <a:lnTo>
                  <a:pt x="203128" y="140863"/>
                </a:lnTo>
                <a:lnTo>
                  <a:pt x="204803" y="135977"/>
                </a:lnTo>
                <a:lnTo>
                  <a:pt x="206199" y="130951"/>
                </a:lnTo>
                <a:lnTo>
                  <a:pt x="207456" y="125925"/>
                </a:lnTo>
                <a:lnTo>
                  <a:pt x="208294" y="120760"/>
                </a:lnTo>
                <a:lnTo>
                  <a:pt x="208992" y="115455"/>
                </a:lnTo>
                <a:lnTo>
                  <a:pt x="209410" y="110150"/>
                </a:lnTo>
                <a:lnTo>
                  <a:pt x="209550" y="104845"/>
                </a:lnTo>
                <a:lnTo>
                  <a:pt x="209410" y="99400"/>
                </a:lnTo>
                <a:lnTo>
                  <a:pt x="208992" y="94095"/>
                </a:lnTo>
                <a:lnTo>
                  <a:pt x="208294" y="88790"/>
                </a:lnTo>
                <a:lnTo>
                  <a:pt x="207456" y="83625"/>
                </a:lnTo>
                <a:lnTo>
                  <a:pt x="206199" y="78599"/>
                </a:lnTo>
                <a:lnTo>
                  <a:pt x="204803" y="73573"/>
                </a:lnTo>
                <a:lnTo>
                  <a:pt x="203128" y="68826"/>
                </a:lnTo>
                <a:lnTo>
                  <a:pt x="201313" y="63940"/>
                </a:lnTo>
                <a:lnTo>
                  <a:pt x="199219" y="59333"/>
                </a:lnTo>
                <a:lnTo>
                  <a:pt x="196846" y="54866"/>
                </a:lnTo>
                <a:lnTo>
                  <a:pt x="194333" y="50398"/>
                </a:lnTo>
                <a:lnTo>
                  <a:pt x="191680" y="46210"/>
                </a:lnTo>
                <a:lnTo>
                  <a:pt x="188749" y="42161"/>
                </a:lnTo>
                <a:lnTo>
                  <a:pt x="185677" y="38113"/>
                </a:lnTo>
                <a:lnTo>
                  <a:pt x="182327" y="34343"/>
                </a:lnTo>
                <a:lnTo>
                  <a:pt x="178836" y="30714"/>
                </a:lnTo>
                <a:lnTo>
                  <a:pt x="175207" y="27223"/>
                </a:lnTo>
                <a:lnTo>
                  <a:pt x="171437" y="23873"/>
                </a:lnTo>
                <a:lnTo>
                  <a:pt x="167389" y="20801"/>
                </a:lnTo>
                <a:lnTo>
                  <a:pt x="163340" y="17870"/>
                </a:lnTo>
                <a:lnTo>
                  <a:pt x="159152" y="15217"/>
                </a:lnTo>
                <a:lnTo>
                  <a:pt x="154684" y="12704"/>
                </a:lnTo>
                <a:lnTo>
                  <a:pt x="150217" y="10331"/>
                </a:lnTo>
                <a:lnTo>
                  <a:pt x="145610" y="8237"/>
                </a:lnTo>
                <a:lnTo>
                  <a:pt x="140724" y="6422"/>
                </a:lnTo>
                <a:lnTo>
                  <a:pt x="135977" y="4747"/>
                </a:lnTo>
                <a:lnTo>
                  <a:pt x="130951" y="3351"/>
                </a:lnTo>
                <a:lnTo>
                  <a:pt x="125925" y="2094"/>
                </a:lnTo>
                <a:lnTo>
                  <a:pt x="120760" y="1256"/>
                </a:lnTo>
                <a:lnTo>
                  <a:pt x="115455" y="558"/>
                </a:lnTo>
                <a:lnTo>
                  <a:pt x="110150" y="140"/>
                </a:lnTo>
                <a:lnTo>
                  <a:pt x="1047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3"/>
          <p:cNvSpPr txBox="1"/>
          <p:nvPr/>
        </p:nvSpPr>
        <p:spPr>
          <a:xfrm>
            <a:off x="517675" y="2237975"/>
            <a:ext cx="3446100" cy="1061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Minha função: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studante de UX/UI (projeto realizado inteiramente por mim). </a:t>
            </a:r>
            <a:endParaRPr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6" name="Google Shape;186;p43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Visão Geral do Projeto</a:t>
            </a:r>
          </a:p>
        </p:txBody>
      </p:sp>
      <p:sp>
        <p:nvSpPr>
          <p:cNvPr id="187" name="Google Shape;187;p43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43"/>
          <p:cNvSpPr txBox="1"/>
          <p:nvPr/>
        </p:nvSpPr>
        <p:spPr>
          <a:xfrm>
            <a:off x="4572000" y="2237975"/>
            <a:ext cx="3446100" cy="1338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Responsabilidades</a:t>
            </a:r>
            <a:r>
              <a:rPr lang="en" dirty="0">
                <a:solidFill>
                  <a:srgbClr val="1967D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Entrevistas com usuários, pesquisas, mapas de empatia, história de usuários, wireframes, protótipos.</a:t>
            </a:r>
            <a:endParaRPr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9" name="Google Shape;189;p43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43"/>
          <p:cNvSpPr/>
          <p:nvPr/>
        </p:nvSpPr>
        <p:spPr>
          <a:xfrm>
            <a:off x="645441" y="1662440"/>
            <a:ext cx="257757" cy="256421"/>
          </a:xfrm>
          <a:custGeom>
            <a:avLst/>
            <a:gdLst/>
            <a:ahLst/>
            <a:cxnLst/>
            <a:rect l="l" t="t" r="r" b="b"/>
            <a:pathLst>
              <a:path w="851" h="847" extrusionOk="0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43"/>
          <p:cNvSpPr/>
          <p:nvPr/>
        </p:nvSpPr>
        <p:spPr>
          <a:xfrm>
            <a:off x="4685687" y="1710781"/>
            <a:ext cx="285935" cy="159748"/>
          </a:xfrm>
          <a:custGeom>
            <a:avLst/>
            <a:gdLst/>
            <a:ahLst/>
            <a:cxnLst/>
            <a:rect l="l" t="t" r="r" b="b"/>
            <a:pathLst>
              <a:path w="941" h="526" extrusionOk="0">
                <a:moveTo>
                  <a:pt x="0" y="316"/>
                </a:moveTo>
                <a:lnTo>
                  <a:pt x="105" y="316"/>
                </a:lnTo>
                <a:lnTo>
                  <a:pt x="105" y="212"/>
                </a:lnTo>
                <a:lnTo>
                  <a:pt x="0" y="212"/>
                </a:lnTo>
                <a:lnTo>
                  <a:pt x="0" y="316"/>
                </a:lnTo>
                <a:close/>
                <a:moveTo>
                  <a:pt x="0" y="525"/>
                </a:moveTo>
                <a:lnTo>
                  <a:pt x="105" y="525"/>
                </a:lnTo>
                <a:lnTo>
                  <a:pt x="105" y="421"/>
                </a:lnTo>
                <a:lnTo>
                  <a:pt x="0" y="421"/>
                </a:lnTo>
                <a:lnTo>
                  <a:pt x="0" y="525"/>
                </a:lnTo>
                <a:close/>
                <a:moveTo>
                  <a:pt x="0" y="105"/>
                </a:moveTo>
                <a:lnTo>
                  <a:pt x="105" y="105"/>
                </a:lnTo>
                <a:lnTo>
                  <a:pt x="105" y="0"/>
                </a:lnTo>
                <a:lnTo>
                  <a:pt x="0" y="0"/>
                </a:lnTo>
                <a:lnTo>
                  <a:pt x="0" y="105"/>
                </a:lnTo>
                <a:close/>
                <a:moveTo>
                  <a:pt x="209" y="316"/>
                </a:moveTo>
                <a:lnTo>
                  <a:pt x="940" y="316"/>
                </a:lnTo>
                <a:lnTo>
                  <a:pt x="940" y="212"/>
                </a:lnTo>
                <a:lnTo>
                  <a:pt x="209" y="212"/>
                </a:lnTo>
                <a:lnTo>
                  <a:pt x="209" y="316"/>
                </a:lnTo>
                <a:close/>
                <a:moveTo>
                  <a:pt x="209" y="525"/>
                </a:moveTo>
                <a:lnTo>
                  <a:pt x="940" y="525"/>
                </a:lnTo>
                <a:lnTo>
                  <a:pt x="940" y="421"/>
                </a:lnTo>
                <a:lnTo>
                  <a:pt x="209" y="421"/>
                </a:lnTo>
                <a:lnTo>
                  <a:pt x="209" y="525"/>
                </a:lnTo>
                <a:close/>
                <a:moveTo>
                  <a:pt x="209" y="0"/>
                </a:moveTo>
                <a:lnTo>
                  <a:pt x="209" y="105"/>
                </a:lnTo>
                <a:lnTo>
                  <a:pt x="940" y="105"/>
                </a:lnTo>
                <a:lnTo>
                  <a:pt x="940" y="0"/>
                </a:lnTo>
                <a:lnTo>
                  <a:pt x="20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4335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4"/>
          <p:cNvSpPr txBox="1"/>
          <p:nvPr/>
        </p:nvSpPr>
        <p:spPr>
          <a:xfrm>
            <a:off x="-460025" y="2082300"/>
            <a:ext cx="37044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Entendendo o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usuário</a:t>
            </a:r>
            <a:endParaRPr sz="24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7" name="Google Shape;197;p44"/>
          <p:cNvSpPr txBox="1"/>
          <p:nvPr/>
        </p:nvSpPr>
        <p:spPr>
          <a:xfrm>
            <a:off x="3712425" y="1886850"/>
            <a:ext cx="39465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pt-BR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Pesquisa de Usuário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Personas</a:t>
            </a:r>
            <a:endParaRPr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pt-BR" b="0" i="0" dirty="0">
                <a:solidFill>
                  <a:srgbClr val="E8EAED"/>
                </a:solidFill>
                <a:effectLst/>
                <a:latin typeface="Arial" panose="020B0604020202020204" pitchFamily="34" charset="0"/>
              </a:rPr>
              <a:t>Declarações de problemas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Mapa de Jornada de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Usuário</a:t>
            </a:r>
            <a:endParaRPr lang="en-US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98" name="Google Shape;198;p44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5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45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Pesquisa do usuário: resumo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5" name="Google Shape;205;p45"/>
          <p:cNvSpPr txBox="1"/>
          <p:nvPr/>
        </p:nvSpPr>
        <p:spPr>
          <a:xfrm>
            <a:off x="919075" y="2461800"/>
            <a:ext cx="7136100" cy="1246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Foram realizadas pesquisas sobre como usuários fazem pedidos para suas refeições, sobretudo em padarias. </a:t>
            </a:r>
            <a:endParaRPr sz="12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É notório que no Brasil, para pedidos na padaria, a forma mais convencional de realizar pedidos é pessoalmente. Porém, para diversos usuários o contexto atual não satisfaz seu dia-a-dia.</a:t>
            </a:r>
            <a:endParaRPr sz="1200" b="1" dirty="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6" name="Google Shape;206;p45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45"/>
          <p:cNvSpPr/>
          <p:nvPr/>
        </p:nvSpPr>
        <p:spPr>
          <a:xfrm>
            <a:off x="4373201" y="1744926"/>
            <a:ext cx="227849" cy="227849"/>
          </a:xfrm>
          <a:custGeom>
            <a:avLst/>
            <a:gdLst/>
            <a:ahLst/>
            <a:cxnLst/>
            <a:rect l="l" t="t" r="r" b="b"/>
            <a:pathLst>
              <a:path w="940" h="941" extrusionOk="0">
                <a:moveTo>
                  <a:pt x="835" y="0"/>
                </a:moveTo>
                <a:lnTo>
                  <a:pt x="104" y="0"/>
                </a:lnTo>
                <a:cubicBezTo>
                  <a:pt x="47" y="0"/>
                  <a:pt x="0" y="48"/>
                  <a:pt x="0" y="105"/>
                </a:cubicBezTo>
                <a:lnTo>
                  <a:pt x="0" y="835"/>
                </a:lnTo>
                <a:cubicBezTo>
                  <a:pt x="0" y="892"/>
                  <a:pt x="47" y="940"/>
                  <a:pt x="104" y="940"/>
                </a:cubicBezTo>
                <a:lnTo>
                  <a:pt x="835" y="940"/>
                </a:lnTo>
                <a:cubicBezTo>
                  <a:pt x="891" y="940"/>
                  <a:pt x="939" y="892"/>
                  <a:pt x="939" y="835"/>
                </a:cubicBezTo>
                <a:lnTo>
                  <a:pt x="939" y="105"/>
                </a:lnTo>
                <a:cubicBezTo>
                  <a:pt x="939" y="48"/>
                  <a:pt x="891" y="0"/>
                  <a:pt x="835" y="0"/>
                </a:cubicBezTo>
                <a:close/>
                <a:moveTo>
                  <a:pt x="313" y="734"/>
                </a:moveTo>
                <a:lnTo>
                  <a:pt x="208" y="734"/>
                </a:lnTo>
                <a:lnTo>
                  <a:pt x="208" y="367"/>
                </a:lnTo>
                <a:lnTo>
                  <a:pt x="313" y="367"/>
                </a:lnTo>
                <a:lnTo>
                  <a:pt x="313" y="734"/>
                </a:lnTo>
                <a:close/>
                <a:moveTo>
                  <a:pt x="522" y="734"/>
                </a:moveTo>
                <a:lnTo>
                  <a:pt x="417" y="734"/>
                </a:lnTo>
                <a:lnTo>
                  <a:pt x="417" y="212"/>
                </a:lnTo>
                <a:lnTo>
                  <a:pt x="522" y="212"/>
                </a:lnTo>
                <a:lnTo>
                  <a:pt x="522" y="734"/>
                </a:lnTo>
                <a:close/>
                <a:moveTo>
                  <a:pt x="730" y="734"/>
                </a:moveTo>
                <a:lnTo>
                  <a:pt x="626" y="734"/>
                </a:lnTo>
                <a:lnTo>
                  <a:pt x="626" y="525"/>
                </a:lnTo>
                <a:lnTo>
                  <a:pt x="730" y="525"/>
                </a:lnTo>
                <a:lnTo>
                  <a:pt x="730" y="7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6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Pesquisa do usuário: dores</a:t>
            </a:r>
            <a:endParaRPr sz="2400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" name="Google Shape;213;p46"/>
          <p:cNvSpPr txBox="1"/>
          <p:nvPr/>
        </p:nvSpPr>
        <p:spPr>
          <a:xfrm>
            <a:off x="441463" y="2008850"/>
            <a:ext cx="187260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Ponto de dor</a:t>
            </a:r>
            <a:endParaRPr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4" name="Google Shape;214;p46"/>
          <p:cNvSpPr txBox="1"/>
          <p:nvPr/>
        </p:nvSpPr>
        <p:spPr>
          <a:xfrm>
            <a:off x="441475" y="2522475"/>
            <a:ext cx="18726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Produto Indisponível: Frustração ao não encontrar o produto desejado.</a:t>
            </a:r>
            <a:endParaRPr lang="pt-BR" sz="1200" dirty="0"/>
          </a:p>
        </p:txBody>
      </p:sp>
      <p:sp>
        <p:nvSpPr>
          <p:cNvPr id="215" name="Google Shape;215;p46"/>
          <p:cNvSpPr txBox="1"/>
          <p:nvPr/>
        </p:nvSpPr>
        <p:spPr>
          <a:xfrm>
            <a:off x="2582713" y="2008850"/>
            <a:ext cx="187260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Ponto de dor</a:t>
            </a:r>
            <a:endParaRPr lang="pt-BR"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6" name="Google Shape;216;p46"/>
          <p:cNvSpPr txBox="1"/>
          <p:nvPr/>
        </p:nvSpPr>
        <p:spPr>
          <a:xfrm>
            <a:off x="2582725" y="2522475"/>
            <a:ext cx="1872600" cy="821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Falta de Tempo: Com a rotina agitada, necessita de soluções rápidas.</a:t>
            </a:r>
            <a:endParaRPr sz="1200" dirty="0"/>
          </a:p>
        </p:txBody>
      </p:sp>
      <p:sp>
        <p:nvSpPr>
          <p:cNvPr id="217" name="Google Shape;217;p46"/>
          <p:cNvSpPr txBox="1"/>
          <p:nvPr/>
        </p:nvSpPr>
        <p:spPr>
          <a:xfrm>
            <a:off x="4723969" y="2008850"/>
            <a:ext cx="187260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Ponto de dor</a:t>
            </a:r>
            <a:endParaRPr lang="pt-BR"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8" name="Google Shape;218;p46"/>
          <p:cNvSpPr txBox="1"/>
          <p:nvPr/>
        </p:nvSpPr>
        <p:spPr>
          <a:xfrm>
            <a:off x="4723969" y="2522475"/>
            <a:ext cx="1872600" cy="1246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Preferência por Produtos Frescos: Preocupação com a qualidade e frescura dos produtos.</a:t>
            </a:r>
            <a:endParaRPr sz="1200" dirty="0"/>
          </a:p>
        </p:txBody>
      </p:sp>
      <p:sp>
        <p:nvSpPr>
          <p:cNvPr id="219" name="Google Shape;219;p46"/>
          <p:cNvSpPr txBox="1"/>
          <p:nvPr/>
        </p:nvSpPr>
        <p:spPr>
          <a:xfrm>
            <a:off x="6865219" y="2008850"/>
            <a:ext cx="187260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Ponto de dor</a:t>
            </a:r>
            <a:endParaRPr lang="pt-BR"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20" name="Google Shape;220;p46"/>
          <p:cNvSpPr txBox="1"/>
          <p:nvPr/>
        </p:nvSpPr>
        <p:spPr>
          <a:xfrm>
            <a:off x="6865219" y="2522475"/>
            <a:ext cx="1872600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Falta de Experiência com Aplicativos: Nunca utilizou um aplicativo de vendas para padarias.</a:t>
            </a:r>
            <a:endParaRPr sz="1200" dirty="0"/>
          </a:p>
        </p:txBody>
      </p:sp>
      <p:sp>
        <p:nvSpPr>
          <p:cNvPr id="221" name="Google Shape;221;p46"/>
          <p:cNvSpPr/>
          <p:nvPr/>
        </p:nvSpPr>
        <p:spPr>
          <a:xfrm>
            <a:off x="112112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2" name="Google Shape;222;p46"/>
          <p:cNvSpPr/>
          <p:nvPr/>
        </p:nvSpPr>
        <p:spPr>
          <a:xfrm>
            <a:off x="326237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3" name="Google Shape;223;p46"/>
          <p:cNvSpPr/>
          <p:nvPr/>
        </p:nvSpPr>
        <p:spPr>
          <a:xfrm>
            <a:off x="540362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4" name="Google Shape;224;p46"/>
          <p:cNvSpPr/>
          <p:nvPr/>
        </p:nvSpPr>
        <p:spPr>
          <a:xfrm>
            <a:off x="754487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4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7"/>
          <p:cNvSpPr txBox="1"/>
          <p:nvPr/>
        </p:nvSpPr>
        <p:spPr>
          <a:xfrm>
            <a:off x="348747" y="457443"/>
            <a:ext cx="61086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Persona: </a:t>
            </a:r>
            <a:r>
              <a:rPr lang="en" sz="2000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Sanderson</a:t>
            </a:r>
            <a:endParaRPr sz="2000" b="1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1" name="Google Shape;231;p47"/>
          <p:cNvSpPr txBox="1"/>
          <p:nvPr/>
        </p:nvSpPr>
        <p:spPr>
          <a:xfrm>
            <a:off x="348748" y="1223296"/>
            <a:ext cx="2594496" cy="3739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Declaração do problema: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Sanderson </a:t>
            </a:r>
            <a:r>
              <a:rPr lang="pt-BR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Silva é um gestor e pai de família dedicado que precisa fazer pedidos na padaria enquanto está no trabalho por que assim, ele poderá retirar os itens já solicitados com praticidade e aproveitar seu tempo em família.</a:t>
            </a:r>
            <a:endParaRPr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Imagem 2" descr="Texto, Aplicativo&#10;&#10;Descrição gerada automaticamente">
            <a:extLst>
              <a:ext uri="{FF2B5EF4-FFF2-40B4-BE49-F238E27FC236}">
                <a16:creationId xmlns:a16="http://schemas.microsoft.com/office/drawing/2014/main" id="{DE2D7D6C-7826-5C66-4134-B7AEE05C5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244" y="423746"/>
            <a:ext cx="5683081" cy="426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189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7"/>
          <p:cNvSpPr txBox="1"/>
          <p:nvPr/>
        </p:nvSpPr>
        <p:spPr>
          <a:xfrm>
            <a:off x="348747" y="457443"/>
            <a:ext cx="61086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Persona: </a:t>
            </a:r>
            <a:r>
              <a:rPr lang="en" sz="2000" b="1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Marta</a:t>
            </a:r>
            <a:endParaRPr sz="2000" b="1" dirty="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1" name="Google Shape;231;p47"/>
          <p:cNvSpPr txBox="1"/>
          <p:nvPr/>
        </p:nvSpPr>
        <p:spPr>
          <a:xfrm>
            <a:off x="348747" y="1432976"/>
            <a:ext cx="2594496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Declaração do problema: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Marta Santos é uma estudante que precisa realizar compras em uma padaria de forma remota por que assim ela poderá aproveitar do conforto de seu lar.</a:t>
            </a:r>
            <a:endParaRPr dirty="0"/>
          </a:p>
        </p:txBody>
      </p:sp>
      <p:pic>
        <p:nvPicPr>
          <p:cNvPr id="5" name="Imagem 4" descr="Diagrama, Texto, Aplicativo&#10;&#10;Descrição gerada automaticamente">
            <a:extLst>
              <a:ext uri="{FF2B5EF4-FFF2-40B4-BE49-F238E27FC236}">
                <a16:creationId xmlns:a16="http://schemas.microsoft.com/office/drawing/2014/main" id="{2105C1D0-FC15-5DDC-70A6-F87E81373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244" y="423745"/>
            <a:ext cx="5683081" cy="426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38547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4512</TotalTime>
  <Words>1109</Words>
  <Application>Microsoft Office PowerPoint</Application>
  <PresentationFormat>Apresentação na tela (16:9)</PresentationFormat>
  <Paragraphs>133</Paragraphs>
  <Slides>27</Slides>
  <Notes>27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27</vt:i4>
      </vt:variant>
    </vt:vector>
  </HeadingPairs>
  <TitlesOfParts>
    <vt:vector size="34" baseType="lpstr">
      <vt:lpstr>Open Sans</vt:lpstr>
      <vt:lpstr>Google Sans Medium</vt:lpstr>
      <vt:lpstr>Arial</vt:lpstr>
      <vt:lpstr>Calibri</vt:lpstr>
      <vt:lpstr>Open Sans SemiBold</vt:lpstr>
      <vt:lpstr>Simple Light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Kevin Duran</dc:creator>
  <cp:lastModifiedBy>Kevin Willian da Silva Duran</cp:lastModifiedBy>
  <cp:revision>7</cp:revision>
  <dcterms:modified xsi:type="dcterms:W3CDTF">2024-09-23T19:13:13Z</dcterms:modified>
</cp:coreProperties>
</file>